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4_0.xml" ContentType="application/vnd.ms-powerpoint.comments+xml"/>
  <Override PartName="/ppt/notesSlides/notesSlide11.xml" ContentType="application/vnd.openxmlformats-officedocument.presentationml.notesSlide+xml"/>
  <Override PartName="/ppt/comments/modernComment_378_29FA7368.xml" ContentType="application/vnd.ms-powerpoint.comments+xml"/>
  <Override PartName="/ppt/notesSlides/notesSlide12.xml" ContentType="application/vnd.openxmlformats-officedocument.presentationml.notesSlide+xml"/>
  <Override PartName="/ppt/comments/modernComment_106_0.xml" ContentType="application/vnd.ms-powerpoint.comments+xml"/>
  <Override PartName="/ppt/notesSlides/notesSlide13.xml" ContentType="application/vnd.openxmlformats-officedocument.presentationml.notesSlide+xml"/>
  <Override PartName="/ppt/comments/modernComment_37B_9C5C77E1.xml" ContentType="application/vnd.ms-powerpoint.comments+xml"/>
  <Override PartName="/ppt/notesSlides/notesSlide14.xml" ContentType="application/vnd.openxmlformats-officedocument.presentationml.notesSlide+xml"/>
  <Override PartName="/ppt/comments/modernComment_107_0.xml" ContentType="application/vnd.ms-powerpoint.comments+xml"/>
  <Override PartName="/ppt/comments/modernComment_379_F39A88B0.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4"/>
    <p:sldMasterId id="2147483665" r:id="rId5"/>
  </p:sldMasterIdLst>
  <p:notesMasterIdLst>
    <p:notesMasterId r:id="rId25"/>
  </p:notesMasterIdLst>
  <p:sldIdLst>
    <p:sldId id="256" r:id="rId6"/>
    <p:sldId id="265" r:id="rId7"/>
    <p:sldId id="266" r:id="rId8"/>
    <p:sldId id="878" r:id="rId9"/>
    <p:sldId id="881" r:id="rId10"/>
    <p:sldId id="882" r:id="rId11"/>
    <p:sldId id="890" r:id="rId12"/>
    <p:sldId id="887" r:id="rId13"/>
    <p:sldId id="258" r:id="rId14"/>
    <p:sldId id="885" r:id="rId15"/>
    <p:sldId id="813" r:id="rId16"/>
    <p:sldId id="260" r:id="rId17"/>
    <p:sldId id="888" r:id="rId18"/>
    <p:sldId id="262" r:id="rId19"/>
    <p:sldId id="891" r:id="rId20"/>
    <p:sldId id="263" r:id="rId21"/>
    <p:sldId id="889" r:id="rId22"/>
    <p:sldId id="893" r:id="rId23"/>
    <p:sldId id="892" r:id="rId24"/>
  </p:sldIdLst>
  <p:sldSz cx="10972800" cy="6172200"/>
  <p:notesSz cx="7010400" cy="9296400"/>
  <p:embeddedFontLst>
    <p:embeddedFont>
      <p:font typeface="Century Gothic" panose="020B050202020202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
      <p:font typeface="Trebuchet MS" panose="020B0603020202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E7514-1198-DA94-D052-F646AA1E33B4}" name="Matthew Nicely" initials="MN" userId="S::mnicely@nvidia.com::2da9d728-271b-412a-8c2e-1d0c56c8b334" providerId="AD"/>
  <p188:author id="{320DC083-893C-75EF-D48E-230FA213EB0C}" name="Vinod Grover" initials="VG" userId="S::vgrover@nvidia.com::6e296cb8-ba9b-41f0-94c4-cf954b80e8b8" providerId="AD"/>
  <p188:author id="{3AB139B9-8ADF-2073-FA0C-64737C309F96}" name="Jack Kosaian" initials="JK" userId="S::jkosaian@nvidia.com::6db56dfc-b118-402d-83ac-7406b1dc8460" providerId="AD"/>
  <p188:author id="{9DA39FFF-A3FB-6FCC-0EF9-87A51CACA358}" name="Bin Fan" initials="BF" userId="S::binf@nvidia.com::9375e337-81cd-43ea-affa-e78040a61cf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46484A-B031-F94A-80CB-C0688C1FCBBF}" v="22" dt="2023-09-19T01:13:45.649"/>
    <p1510:client id="{5E02519B-1E03-B2E6-23A0-45D46C25073B}" v="525" dt="2023-09-18T22:15:23.269"/>
    <p1510:client id="{5FAF17F3-E036-1A24-D62F-4E6675258AB0}" v="406" dt="2023-09-18T19:27:45.333"/>
    <p1510:client id="{6641A7F2-55A6-5E65-B17F-C5079DA6B796}" v="2" dt="2023-09-18T17:52:45.628"/>
    <p1510:client id="{6A569C2A-FCAB-4F2E-8BE7-28C4940C33D9}" v="322" dt="2023-09-18T21:16:06.654"/>
    <p1510:client id="{6FEC4136-D6DE-9E92-8947-AA3A1BFFE10D}" v="6" dt="2023-09-19T02:20:48.712"/>
    <p1510:client id="{75749317-9DCB-C2BB-F852-D223CCB9428F}" v="41" dt="2023-09-18T16:58:22.794"/>
    <p1510:client id="{7E36F83B-BD68-C773-EEDA-D717574189F5}" v="2" dt="2023-09-19T02:22:32.100"/>
    <p1510:client id="{957D415A-3725-D1AD-B2EE-FB3BDE74DAC0}" v="4" dt="2023-09-18T16:51:17.350"/>
    <p1510:client id="{DBC6747F-7685-EF91-0047-4B27B9DB739B}" v="1" dt="2023-09-19T02:16:08.111"/>
    <p1510:client id="{E2F2ED1E-A7DF-1666-CA9F-6BB70988DB7E}" v="96" dt="2023-09-18T22:45:16.880"/>
    <p1510:client id="{E913CE9D-0878-AE40-0C37-6AC243319913}" v="5" dt="2023-09-18T22:49:11.522"/>
    <p1510:client id="{ED92554D-F799-E233-D192-DBE260B2B0E6}" v="6" dt="2023-09-19T02:18:25.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108" y="1086"/>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6.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4.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3.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1.xml"/></Relationships>
</file>

<file path=ppt/comments/modernComment_104_0.xml><?xml version="1.0" encoding="utf-8"?>
<p188:cmLst xmlns:a="http://schemas.openxmlformats.org/drawingml/2006/main" xmlns:r="http://schemas.openxmlformats.org/officeDocument/2006/relationships" xmlns:p188="http://schemas.microsoft.com/office/powerpoint/2018/8/main">
  <p188:cm id="{5A98C763-6278-4676-B503-7A920B9D0165}" authorId="{3AB139B9-8ADF-2073-FA0C-64737C309F96}" created="2023-09-18T16:48:37.127">
    <ac:deMkLst xmlns:ac="http://schemas.microsoft.com/office/drawing/2013/main/command">
      <pc:docMk xmlns:pc="http://schemas.microsoft.com/office/powerpoint/2013/main/command"/>
      <pc:sldMk xmlns:pc="http://schemas.microsoft.com/office/powerpoint/2013/main/command" cId="0" sldId="260"/>
      <ac:spMk id="126" creationId="{00000000-0000-0000-0000-000000000000}"/>
    </ac:deMkLst>
    <p188:txBody>
      <a:bodyPr/>
      <a:lstStyle/>
      <a:p>
        <a:r>
          <a:rPr lang="en-US"/>
          <a:t>You could consider adding a slide or bullets on current adoption. Here are some that we know of:
* Transformers at ByteDance (https://arxiv.org/abs/2210.03052)
* MoE at Microsoft (https://arxiv.org/abs/2211.10017(
* NestedTensor in PyTorch (https://github.com/pytorch/pytorch/blob/5d5990fc49260cfd717df629017720109c89f1d4/aten/src/ATen/native/nested/cuda/NestedTensorMatmul.cu#L72)
* Semented matmul in PyTorch Geometric (https://github.com/pyg-team/pyg-lib/blob/master/pyg_lib/csrc/ops/cuda/matmul_kernel.cu)</a:t>
        </a:r>
      </a:p>
    </p188:txBody>
  </p188:cm>
  <p188:cm id="{75C3A92A-EDC0-4E16-B040-9C5EABD4439B}" authorId="{3AB139B9-8ADF-2073-FA0C-64737C309F96}" created="2023-09-18T16:51:17.350">
    <pc:sldMkLst xmlns:pc="http://schemas.microsoft.com/office/powerpoint/2013/main/command">
      <pc:docMk/>
      <pc:sldMk cId="0" sldId="260"/>
    </pc:sldMkLst>
    <p188:txBody>
      <a:bodyPr/>
      <a:lstStyle/>
      <a:p>
        <a:r>
          <a:rPr lang="en-US"/>
          <a:t>You can probably expect some listeners to wonder how this differs from a traditional batched GEMM. This is probably a good place to describe the differences so that they don't spend the whole talk thinking about this :) </a:t>
        </a:r>
      </a:p>
    </p188:txBody>
    <p188:extLst>
      <p:ext xmlns:p="http://schemas.openxmlformats.org/presentationml/2006/main" uri="{57CB4572-C831-44C2-8A1C-0ADB6CCDFE69}">
        <p223:reactions xmlns:p223="http://schemas.microsoft.com/office/powerpoint/2022/03/main">
          <p223:rxn type="👍">
            <p223:instance time="2023-09-18T18:30:20.771" authorId="{320DC083-893C-75EF-D48E-230FA213EB0C}"/>
          </p223:rxn>
        </p223:reactions>
      </p:ext>
    </p188:extLst>
  </p188:cm>
  <p188:cm id="{EEEC5801-1017-5245-B7D7-80F38EF41D28}" authorId="{0A5E7514-1198-DA94-D052-F646AA1E33B4}" created="2023-09-19T01:08:17.496">
    <ac:txMkLst xmlns:ac="http://schemas.microsoft.com/office/drawing/2013/main/command">
      <pc:docMk xmlns:pc="http://schemas.microsoft.com/office/powerpoint/2013/main/command"/>
      <pc:sldMk xmlns:pc="http://schemas.microsoft.com/office/powerpoint/2013/main/command" cId="0" sldId="260"/>
      <ac:spMk id="125" creationId="{00000000-0000-0000-0000-000000000000}"/>
      <ac:txMk cp="0" len="26">
        <ac:context len="27" hash="3428935036"/>
      </ac:txMk>
    </ac:txMkLst>
    <p188:pos x="8360644" y="473857"/>
    <p188:txBody>
      <a:bodyPr/>
      <a:lstStyle/>
      <a:p>
        <a:r>
          <a:rPr lang="en-US"/>
          <a:t>[@Vinod Grover] Maybe this should be sooner in the deck?</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33E74014-19B4-41B5-AEE1-C2896A6E8027}" authorId="{320DC083-893C-75EF-D48E-230FA213EB0C}" created="2023-09-17T17:58:18.888">
    <ac:txMkLst xmlns:ac="http://schemas.microsoft.com/office/drawing/2013/main/command">
      <pc:docMk xmlns:pc="http://schemas.microsoft.com/office/powerpoint/2013/main/command"/>
      <pc:sldMk xmlns:pc="http://schemas.microsoft.com/office/powerpoint/2013/main/command" cId="0" sldId="262"/>
      <ac:spMk id="143" creationId="{00000000-0000-0000-0000-000000000000}"/>
      <ac:txMk cp="0" len="21">
        <ac:context len="22" hash="951536179"/>
      </ac:txMk>
    </ac:txMkLst>
    <p188:pos x="7473202" y="221876"/>
    <p188:replyLst>
      <p188:reply id="{322B16E5-93A6-4719-BD9F-F16D9C7D7299}" authorId="{9DA39FFF-A3FB-6FCC-0EF9-87A51CACA358}" created="2023-09-18T22:43:10.199">
        <p188:txBody>
          <a:bodyPr/>
          <a:lstStyle/>
          <a:p>
            <a:r>
              <a:rPr lang="en-US"/>
              <a:t>added pseudo code in the next slide</a:t>
            </a:r>
          </a:p>
        </p188:txBody>
      </p188:reply>
      <p188:reply id="{0185ACBB-5E86-4C9F-97CB-9590F07DEA92}" authorId="{320DC083-893C-75EF-D48E-230FA213EB0C}" created="2023-09-18T22:49:11.522">
        <p188:txBody>
          <a:bodyPr/>
          <a:lstStyle/>
          <a:p>
            <a:r>
              <a:rPr lang="en-US"/>
              <a:t>thanks!</a:t>
            </a:r>
          </a:p>
        </p188:txBody>
      </p188:reply>
    </p188:replyLst>
    <p188:txBody>
      <a:bodyPr/>
      <a:lstStyle/>
      <a:p>
        <a:r>
          <a:rPr lang="en-US"/>
          <a:t>[@Bin Fan] Is it possible to describe the triton pseudo code on how this is implemented without touching the triton internals?</a:t>
        </a:r>
      </a:p>
    </p188:txBody>
  </p188:cm>
  <p188:cm id="{5079F524-C8F3-D447-951E-370F4A695FFE}" authorId="{0A5E7514-1198-DA94-D052-F646AA1E33B4}" created="2023-09-19T01:07:31.023">
    <ac:txMkLst xmlns:ac="http://schemas.microsoft.com/office/drawing/2013/main/command">
      <pc:docMk xmlns:pc="http://schemas.microsoft.com/office/powerpoint/2013/main/command"/>
      <pc:sldMk xmlns:pc="http://schemas.microsoft.com/office/powerpoint/2013/main/command" cId="0" sldId="262"/>
      <ac:spMk id="143" creationId="{00000000-0000-0000-0000-000000000000}"/>
      <ac:txMk cp="0" len="21">
        <ac:context len="22" hash="951536179"/>
      </ac:txMk>
    </ac:txMkLst>
    <p188:pos x="7612499" y="473857"/>
    <p188:replyLst>
      <p188:reply id="{12D064BF-51BC-418C-8A6C-B2A359CB7975}" authorId="{320DC083-893C-75EF-D48E-230FA213EB0C}" created="2023-09-19T02:17:29.701">
        <p188:txBody>
          <a:bodyPr/>
          <a:lstStyle/>
          <a:p>
            <a:r>
              <a:rPr lang="en-US"/>
              <a:t>done</a:t>
            </a:r>
          </a:p>
        </p188:txBody>
      </p188:reply>
    </p188:replyLst>
    <p188:txBody>
      <a:bodyPr/>
      <a:lstStyle/>
      <a:p>
        <a:r>
          <a:rPr lang="en-US"/>
          <a:t>[@Vinod Grover] maybe you want to put this slide before the previous one? And label each action A, B, C, etc. Then on the code snippet you can call out where you did each implementation?</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FD96BD1C-6E86-4759-970A-C0C7AB706007}" authorId="{320DC083-893C-75EF-D48E-230FA213EB0C}" created="2023-09-16T19:28:57.815">
    <ac:txMkLst xmlns:ac="http://schemas.microsoft.com/office/drawing/2013/main/command">
      <pc:docMk xmlns:pc="http://schemas.microsoft.com/office/powerpoint/2013/main/command"/>
      <pc:sldMk xmlns:pc="http://schemas.microsoft.com/office/powerpoint/2013/main/command" cId="0" sldId="263"/>
      <ac:spMk id="153" creationId="{00000000-0000-0000-0000-000000000000}"/>
      <ac:txMk cp="205" len="117">
        <ac:context len="432" hash="516885427"/>
      </ac:txMk>
    </ac:txMkLst>
    <p188:pos x="7864356" y="869124"/>
    <p188:replyLst>
      <p188:reply id="{5324B52D-51AA-49D0-9720-88586085DDC2}" authorId="{9DA39FFF-A3FB-6FCC-0EF9-87A51CACA358}" created="2023-09-17T17:01:39.764">
        <p188:txBody>
          <a:bodyPr/>
          <a:lstStyle/>
          <a:p>
            <a:r>
              <a:rPr lang="en-US"/>
              <a:t>https://docs.google.com/spreadsheets/d/1jFh6ujd4Rcto6gzpEYt1PC7WbLOfV1VZU40a0NmBqmk/edit?usp=sharing</a:t>
            </a:r>
          </a:p>
        </p188:txBody>
      </p188:reply>
    </p188:replyLst>
    <p188:txBody>
      <a:bodyPr/>
      <a:lstStyle/>
      <a:p>
        <a:r>
          <a:rPr lang="en-US"/>
          <a:t>[@Bin Fan] The x-axis for the last 2 bars is chopped up. Do you have the spreadsheet where you have this data? </a:t>
        </a:r>
      </a:p>
    </p188:txBody>
  </p188:cm>
  <p188:cm id="{1491042A-2271-4BA1-A2FA-7841F74D6202}" authorId="{320DC083-893C-75EF-D48E-230FA213EB0C}" created="2023-09-16T19:29:35.525">
    <pc:sldMkLst xmlns:pc="http://schemas.microsoft.com/office/powerpoint/2013/main/command">
      <pc:docMk/>
      <pc:sldMk cId="0" sldId="263"/>
    </pc:sldMkLst>
    <p188:replyLst>
      <p188:reply id="{229D4456-0C2C-41B7-B1F2-DF9E3AA62BC2}" authorId="{9DA39FFF-A3FB-6FCC-0EF9-87A51CACA358}" created="2023-09-17T17:03:25.860">
        <p188:txBody>
          <a:bodyPr/>
          <a:lstStyle/>
          <a:p>
            <a:r>
              <a:rPr lang="en-US"/>
              <a:t>number of SM is auto-tunable. I have 84 and 128 in the config</a:t>
            </a:r>
          </a:p>
        </p188:txBody>
      </p188:reply>
    </p188:replyLst>
    <p188:txBody>
      <a:bodyPr/>
      <a:lstStyle/>
      <a:p>
        <a:r>
          <a:rPr lang="en-US"/>
          <a:t>Also how many virtual SMs are we using for this perf chart?</a:t>
        </a:r>
      </a:p>
    </p188:txBody>
  </p188:cm>
  <p188:cm id="{5D0C55C7-35CE-406F-AA6D-BE28B1DF081C}" authorId="{320DC083-893C-75EF-D48E-230FA213EB0C}" created="2023-09-18T20:49:03.006">
    <ac:deMkLst xmlns:ac="http://schemas.microsoft.com/office/drawing/2013/main/command">
      <pc:docMk xmlns:pc="http://schemas.microsoft.com/office/powerpoint/2013/main/command"/>
      <pc:sldMk xmlns:pc="http://schemas.microsoft.com/office/powerpoint/2013/main/command" cId="0" sldId="263"/>
      <ac:picMk id="152" creationId="{00000000-0000-0000-0000-000000000000}"/>
    </ac:deMkLst>
    <p188:replyLst>
      <p188:reply id="{A571F6B8-A9D8-4FF3-B9A3-2A9C6A2778CC}" authorId="{9DA39FFF-A3FB-6FCC-0EF9-87A51CACA358}" created="2023-09-18T21:15:07.385">
        <p188:txBody>
          <a:bodyPr/>
          <a:lstStyle/>
          <a:p>
            <a:r>
              <a:rPr lang="en-US"/>
              <a:t>updated</a:t>
            </a:r>
          </a:p>
        </p188:txBody>
      </p188:reply>
    </p188:replyLst>
    <p188:txBody>
      <a:bodyPr/>
      <a:lstStyle/>
      <a:p>
        <a:r>
          <a:rPr lang="en-US"/>
          <a:t>[@Bin Fan]  fix the picture.. </a:t>
        </a:r>
      </a:p>
    </p188:txBody>
  </p188:cm>
  <p188:cm id="{CFA9BB9D-8B83-474C-A6EF-3773BC12A861}" authorId="{0A5E7514-1198-DA94-D052-F646AA1E33B4}" created="2023-09-19T01:03:43.684">
    <ac:deMkLst xmlns:ac="http://schemas.microsoft.com/office/drawing/2013/main/command">
      <pc:docMk xmlns:pc="http://schemas.microsoft.com/office/powerpoint/2013/main/command"/>
      <pc:sldMk xmlns:pc="http://schemas.microsoft.com/office/powerpoint/2013/main/command" cId="0" sldId="263"/>
      <ac:picMk id="2" creationId="{745E8875-AAB6-6314-A75A-0FC0DFF77635}"/>
    </ac:deMkLst>
    <p188:txBody>
      <a:bodyPr/>
      <a:lstStyle/>
      <a:p>
        <a:r>
          <a:rPr lang="en-US"/>
          <a:t>[@Vinod Grover] font on chart is too small for a presentation. Can you enlarge?</a:t>
        </a:r>
      </a:p>
    </p188:txBody>
  </p188:cm>
</p188:cmLst>
</file>

<file path=ppt/comments/modernComment_378_29FA7368.xml><?xml version="1.0" encoding="utf-8"?>
<p188:cmLst xmlns:a="http://schemas.openxmlformats.org/drawingml/2006/main" xmlns:r="http://schemas.openxmlformats.org/officeDocument/2006/relationships" xmlns:p188="http://schemas.microsoft.com/office/powerpoint/2018/8/main">
  <p188:cm id="{B6B9FED5-ACF1-4D30-808A-7C3A170A1E0B}" authorId="{3AB139B9-8ADF-2073-FA0C-64737C309F96}" created="2023-09-18T16:48:37.127">
    <ac:deMkLst xmlns:ac="http://schemas.microsoft.com/office/drawing/2013/main/command">
      <pc:docMk xmlns:pc="http://schemas.microsoft.com/office/powerpoint/2013/main/command"/>
      <pc:sldMk xmlns:pc="http://schemas.microsoft.com/office/powerpoint/2013/main/command" cId="704279400" sldId="888"/>
      <ac:spMk id="126" creationId="{00000000-0000-0000-0000-000000000000}"/>
    </ac:deMkLst>
    <p188:txBody>
      <a:bodyPr/>
      <a:lstStyle/>
      <a:p>
        <a:r>
          <a:rPr lang="en-US"/>
          <a:t>You could consider adding a slide or bullets on current adoption. Here are some that we know of:
* Transformers at ByteDance (https://arxiv.org/abs/2210.03052)
* MoE at Microsoft (https://arxiv.org/abs/2211.10017(
* NestedTensor in PyTorch (https://github.com/pytorch/pytorch/blob/5d5990fc49260cfd717df629017720109c89f1d4/aten/src/ATen/native/nested/cuda/NestedTensorMatmul.cu#L72)
* Semented matmul in PyTorch Geometric (https://github.com/pyg-team/pyg-lib/blob/master/pyg_lib/csrc/ops/cuda/matmul_kernel.cu)</a:t>
        </a:r>
      </a:p>
    </p188:txBody>
  </p188:cm>
  <p188:cm id="{671304D8-5A0F-4352-9651-7A29B86E2561}" authorId="{3AB139B9-8ADF-2073-FA0C-64737C309F96}" created="2023-09-18T16:51:17.350">
    <pc:sldMkLst xmlns:pc="http://schemas.microsoft.com/office/powerpoint/2013/main/command">
      <pc:docMk/>
      <pc:sldMk cId="0" sldId="260"/>
    </pc:sldMkLst>
    <p188:txBody>
      <a:bodyPr/>
      <a:lstStyle/>
      <a:p>
        <a:r>
          <a:rPr lang="en-US"/>
          <a:t>You can probably expect some listeners to wonder how this differs from a traditional batched GEMM. This is probably a good place to describe the differences so that they don't spend the whole talk thinking about this :) </a:t>
        </a:r>
      </a:p>
    </p188:txBody>
    <p188:extLst>
      <p:ext xmlns:p="http://schemas.openxmlformats.org/presentationml/2006/main" uri="{57CB4572-C831-44C2-8A1C-0ADB6CCDFE69}">
        <p223:reactions xmlns:p223="http://schemas.microsoft.com/office/powerpoint/2022/03/main">
          <p223:rxn type="👍">
            <p223:instance time="2023-09-18T18:30:20.771" authorId="{320DC083-893C-75EF-D48E-230FA213EB0C}"/>
          </p223:rxn>
        </p223:reactions>
      </p:ext>
    </p188:extLst>
  </p188:cm>
  <p188:cm id="{AF3566F7-3AD3-544A-B456-C2E0201C8271}" authorId="{0A5E7514-1198-DA94-D052-F646AA1E33B4}" created="2023-09-19T01:05:24.233">
    <ac:txMkLst xmlns:ac="http://schemas.microsoft.com/office/drawing/2013/main/command">
      <pc:docMk xmlns:pc="http://schemas.microsoft.com/office/powerpoint/2013/main/command"/>
      <pc:sldMk xmlns:pc="http://schemas.microsoft.com/office/powerpoint/2013/main/command" cId="704279400" sldId="888"/>
      <ac:spMk id="125" creationId="{00000000-0000-0000-0000-000000000000}"/>
      <ac:txMk cp="0" len="28">
        <ac:context len="29" hash="1938494910"/>
      </ac:txMk>
    </ac:txMkLst>
    <p188:pos x="8455647" y="473857"/>
    <p188:replyLst>
      <p188:reply id="{C8A7C48B-F59B-4503-97F0-133754BA84A8}" authorId="{320DC083-893C-75EF-D48E-230FA213EB0C}" created="2023-09-19T02:18:25.593">
        <p188:txBody>
          <a:bodyPr/>
          <a:lstStyle/>
          <a:p>
            <a:r>
              <a:rPr lang="en-US"/>
              <a:t>done</a:t>
            </a:r>
          </a:p>
        </p188:txBody>
      </p188:reply>
    </p188:replyLst>
    <p188:txBody>
      <a:bodyPr/>
      <a:lstStyle/>
      <a:p>
        <a:r>
          <a:rPr lang="en-US"/>
          <a:t>[@Vinod Grover] I feel like this should go at the beginning of the deck?</a:t>
        </a:r>
      </a:p>
    </p188:txBody>
  </p188:cm>
</p188:cmLst>
</file>

<file path=ppt/comments/modernComment_379_F39A88B0.xml><?xml version="1.0" encoding="utf-8"?>
<p188:cmLst xmlns:a="http://schemas.openxmlformats.org/drawingml/2006/main" xmlns:r="http://schemas.openxmlformats.org/officeDocument/2006/relationships" xmlns:p188="http://schemas.microsoft.com/office/powerpoint/2018/8/main">
  <p188:cm id="{B306EC3B-627A-574C-9D03-C0E1814E7230}" authorId="{0A5E7514-1198-DA94-D052-F646AA1E33B4}" created="2023-09-19T01:04:30.971">
    <ac:txMkLst xmlns:ac="http://schemas.microsoft.com/office/drawing/2013/main/command">
      <pc:docMk xmlns:pc="http://schemas.microsoft.com/office/powerpoint/2013/main/command"/>
      <pc:sldMk xmlns:pc="http://schemas.microsoft.com/office/powerpoint/2013/main/command" cId="4086991024" sldId="889"/>
      <ac:spMk id="3" creationId="{4686260C-3481-70B9-2075-0B9621384E6F}"/>
      <ac:txMk cp="166" len="23">
        <ac:context len="235" hash="1389037100"/>
      </ac:txMk>
    </ac:txMkLst>
    <p188:pos x="3449608" y="1554565"/>
    <p188:replyLst>
      <p188:reply id="{925A8D62-EF36-4067-BC87-9F5A9212ABD4}" authorId="{320DC083-893C-75EF-D48E-230FA213EB0C}" created="2023-09-19T02:16:08.111">
        <p188:txBody>
          <a:bodyPr/>
          <a:lstStyle/>
          <a:p>
            <a:r>
              <a:rPr lang="en-US"/>
              <a:t>mean more experience needed with grouped GEMM. but I can delete this bullet</a:t>
            </a:r>
          </a:p>
        </p188:txBody>
      </p188:reply>
    </p188:replyLst>
    <p188:txBody>
      <a:bodyPr/>
      <a:lstStyle/>
      <a:p>
        <a:r>
          <a:rPr lang="en-US"/>
          <a:t>[@Vinod Grover] what do you mean? You need more experience with OAIT?</a:t>
        </a:r>
      </a:p>
    </p188:txBody>
  </p188:cm>
</p188:cmLst>
</file>

<file path=ppt/comments/modernComment_37B_9C5C77E1.xml><?xml version="1.0" encoding="utf-8"?>
<p188:cmLst xmlns:a="http://schemas.openxmlformats.org/drawingml/2006/main" xmlns:r="http://schemas.openxmlformats.org/officeDocument/2006/relationships" xmlns:p188="http://schemas.microsoft.com/office/powerpoint/2018/8/main">
  <p188:cm id="{EADFD20A-34FF-45C3-AF9B-56C3D97985F9}" authorId="{9DA39FFF-A3FB-6FCC-0EF9-87A51CACA358}" created="2023-09-18T22:45:16.880">
    <ac:txMkLst xmlns:ac="http://schemas.microsoft.com/office/drawing/2013/main/command">
      <pc:docMk xmlns:pc="http://schemas.microsoft.com/office/powerpoint/2013/main/command"/>
      <pc:sldMk xmlns:pc="http://schemas.microsoft.com/office/powerpoint/2013/main/command" cId="2623305697" sldId="891"/>
      <ac:spMk id="134" creationId="{00000000-0000-0000-0000-000000000000}"/>
      <ac:txMk cp="0" len="17">
        <ac:context len="18" hash="99253314"/>
      </ac:txMk>
    </ac:txMkLst>
    <p188:pos x="6256175" y="223934"/>
    <p188:txBody>
      <a:bodyPr/>
      <a:lstStyle/>
      <a:p>
        <a:r>
          <a:rPr lang="en-US"/>
          <a:t>[@Vinod Grover] updated the kernel signature slides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4" name="Google Shape;84;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e15273c41_0_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e15273c41_0_3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23" name="Google Shape;123;g25e15273c41_0_34: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e15273c41_0_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e15273c41_0_3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23" name="Google Shape;123;g25e15273c41_0_34: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771769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e15273c41_0_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e15273c41_0_5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1" name="Google Shape;141;g25e15273c41_0_54: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5e15273c41_0_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5e15273c41_0_4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31" name="Google Shape;131;g25e15273c41_0_42: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6651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5e15273c41_0_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5e15273c41_0_6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9" name="Google Shape;149;g25e15273c41_0_61: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assume that the GEMM problems are decomposed into tiles of the same size.</a:t>
            </a: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520268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4697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75093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03878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32632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e15273c41_0_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e15273c41_0_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01" name="Google Shape;101;g25e15273c41_0_9: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9123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32239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l="4241" t="4142"/>
          <a:stretch/>
        </p:blipFill>
        <p:spPr>
          <a:xfrm>
            <a:off x="0" y="0"/>
            <a:ext cx="10972800" cy="6172200"/>
          </a:xfrm>
          <a:prstGeom prst="rect">
            <a:avLst/>
          </a:prstGeom>
          <a:noFill/>
          <a:ln>
            <a:noFill/>
          </a:ln>
        </p:spPr>
      </p:pic>
      <p:sp>
        <p:nvSpPr>
          <p:cNvPr id="18" name="Google Shape;18;p2"/>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2"/>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2"/>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 name="Google Shape;21;p2"/>
          <p:cNvPicPr preferRelativeResize="0"/>
          <p:nvPr/>
        </p:nvPicPr>
        <p:blipFill rotWithShape="1">
          <a:blip r:embed="rId3">
            <a:alphaModFix/>
          </a:blip>
          <a:srcRect/>
          <a:stretch/>
        </p:blipFill>
        <p:spPr>
          <a:xfrm>
            <a:off x="547273" y="3219565"/>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53"/>
        <p:cNvGrpSpPr/>
        <p:nvPr/>
      </p:nvGrpSpPr>
      <p:grpSpPr>
        <a:xfrm>
          <a:off x="0" y="0"/>
          <a:ext cx="0" cy="0"/>
          <a:chOff x="0" y="0"/>
          <a:chExt cx="0" cy="0"/>
        </a:xfrm>
      </p:grpSpPr>
      <p:pic>
        <p:nvPicPr>
          <p:cNvPr id="54" name="Google Shape;54;p11"/>
          <p:cNvPicPr preferRelativeResize="0"/>
          <p:nvPr/>
        </p:nvPicPr>
        <p:blipFill rotWithShape="1">
          <a:blip r:embed="rId2">
            <a:alphaModFix/>
          </a:blip>
          <a:srcRect l="2311" t="47780" r="45524"/>
          <a:stretch/>
        </p:blipFill>
        <p:spPr>
          <a:xfrm flipH="1">
            <a:off x="0" y="0"/>
            <a:ext cx="10972800" cy="6172200"/>
          </a:xfrm>
          <a:prstGeom prst="rect">
            <a:avLst/>
          </a:prstGeom>
          <a:noFill/>
          <a:ln>
            <a:noFill/>
          </a:ln>
        </p:spPr>
      </p:pic>
      <p:sp>
        <p:nvSpPr>
          <p:cNvPr id="55" name="Google Shape;55;p11"/>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56;p11"/>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7"/>
        <p:cNvGrpSpPr/>
        <p:nvPr/>
      </p:nvGrpSpPr>
      <p:grpSpPr>
        <a:xfrm>
          <a:off x="0" y="0"/>
          <a:ext cx="0" cy="0"/>
          <a:chOff x="0" y="0"/>
          <a:chExt cx="0" cy="0"/>
        </a:xfrm>
      </p:grpSpPr>
      <p:pic>
        <p:nvPicPr>
          <p:cNvPr id="58" name="Google Shape;58;p12"/>
          <p:cNvPicPr preferRelativeResize="0"/>
          <p:nvPr/>
        </p:nvPicPr>
        <p:blipFill rotWithShape="1">
          <a:blip r:embed="rId2">
            <a:alphaModFix/>
          </a:blip>
          <a:srcRect/>
          <a:stretch/>
        </p:blipFill>
        <p:spPr>
          <a:xfrm>
            <a:off x="686" y="385"/>
            <a:ext cx="10971428" cy="6171429"/>
          </a:xfrm>
          <a:prstGeom prst="rect">
            <a:avLst/>
          </a:prstGeom>
          <a:noFill/>
          <a:ln>
            <a:noFill/>
          </a:ln>
        </p:spPr>
      </p:pic>
      <p:sp>
        <p:nvSpPr>
          <p:cNvPr id="59" name="Google Shape;59;p12"/>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 name="Google Shape;60;p12"/>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61"/>
        <p:cNvGrpSpPr/>
        <p:nvPr/>
      </p:nvGrpSpPr>
      <p:grpSpPr>
        <a:xfrm>
          <a:off x="0" y="0"/>
          <a:ext cx="0" cy="0"/>
          <a:chOff x="0" y="0"/>
          <a:chExt cx="0" cy="0"/>
        </a:xfrm>
      </p:grpSpPr>
      <p:pic>
        <p:nvPicPr>
          <p:cNvPr id="62" name="Google Shape;62;p13"/>
          <p:cNvPicPr preferRelativeResize="0"/>
          <p:nvPr/>
        </p:nvPicPr>
        <p:blipFill rotWithShape="1">
          <a:blip r:embed="rId2">
            <a:alphaModFix/>
          </a:blip>
          <a:srcRect/>
          <a:stretch/>
        </p:blipFill>
        <p:spPr>
          <a:xfrm>
            <a:off x="686" y="386"/>
            <a:ext cx="10971428" cy="6171429"/>
          </a:xfrm>
          <a:prstGeom prst="rect">
            <a:avLst/>
          </a:prstGeom>
          <a:noFill/>
          <a:ln>
            <a:noFill/>
          </a:ln>
        </p:spPr>
      </p:pic>
      <p:sp>
        <p:nvSpPr>
          <p:cNvPr id="63" name="Google Shape;63;p13"/>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 name="Google Shape;64;p13"/>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5"/>
        <p:cNvGrpSpPr/>
        <p:nvPr/>
      </p:nvGrpSpPr>
      <p:grpSpPr>
        <a:xfrm>
          <a:off x="0" y="0"/>
          <a:ext cx="0" cy="0"/>
          <a:chOff x="0" y="0"/>
          <a:chExt cx="0" cy="0"/>
        </a:xfrm>
      </p:grpSpPr>
      <p:pic>
        <p:nvPicPr>
          <p:cNvPr id="66" name="Google Shape;66;p14"/>
          <p:cNvPicPr preferRelativeResize="0"/>
          <p:nvPr/>
        </p:nvPicPr>
        <p:blipFill rotWithShape="1">
          <a:blip r:embed="rId2">
            <a:alphaModFix/>
          </a:blip>
          <a:srcRect l="4242" t="4141" r="64481" b="-2"/>
          <a:stretch/>
        </p:blipFill>
        <p:spPr>
          <a:xfrm>
            <a:off x="0" y="1"/>
            <a:ext cx="3583957" cy="6172198"/>
          </a:xfrm>
          <a:prstGeom prst="rect">
            <a:avLst/>
          </a:prstGeom>
          <a:noFill/>
          <a:ln>
            <a:noFill/>
          </a:ln>
        </p:spPr>
      </p:pic>
      <p:cxnSp>
        <p:nvCxnSpPr>
          <p:cNvPr id="67" name="Google Shape;67;p14"/>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68" name="Google Shape;68;p14"/>
          <p:cNvSpPr txBox="1">
            <a:spLocks noGrp="1"/>
          </p:cNvSpPr>
          <p:nvPr>
            <p:ph type="title"/>
          </p:nvPr>
        </p:nvSpPr>
        <p:spPr>
          <a:xfrm>
            <a:off x="441881" y="2381806"/>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69"/>
        <p:cNvGrpSpPr/>
        <p:nvPr/>
      </p:nvGrpSpPr>
      <p:grpSpPr>
        <a:xfrm>
          <a:off x="0" y="0"/>
          <a:ext cx="0" cy="0"/>
          <a:chOff x="0" y="0"/>
          <a:chExt cx="0" cy="0"/>
        </a:xfrm>
      </p:grpSpPr>
      <p:sp>
        <p:nvSpPr>
          <p:cNvPr id="70" name="Google Shape;70;p15"/>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1" name="Google Shape;71;p15"/>
          <p:cNvPicPr preferRelativeResize="0"/>
          <p:nvPr/>
        </p:nvPicPr>
        <p:blipFill rotWithShape="1">
          <a:blip r:embed="rId2">
            <a:alphaModFix/>
          </a:blip>
          <a:srcRect/>
          <a:stretch/>
        </p:blipFill>
        <p:spPr>
          <a:xfrm>
            <a:off x="4206129" y="910278"/>
            <a:ext cx="2560542" cy="2280102"/>
          </a:xfrm>
          <a:prstGeom prst="rect">
            <a:avLst/>
          </a:prstGeom>
          <a:noFill/>
          <a:ln>
            <a:noFill/>
          </a:ln>
        </p:spPr>
      </p:pic>
      <p:sp>
        <p:nvSpPr>
          <p:cNvPr id="72" name="Google Shape;72;p15"/>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5"/>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l="4241" t="4142"/>
          <a:stretch/>
        </p:blipFill>
        <p:spPr>
          <a:xfrm>
            <a:off x="0" y="0"/>
            <a:ext cx="10972800" cy="6172200"/>
          </a:xfrm>
          <a:prstGeom prst="rect">
            <a:avLst/>
          </a:prstGeom>
          <a:noFill/>
          <a:ln>
            <a:noFill/>
          </a:ln>
        </p:spPr>
      </p:pic>
      <p:sp>
        <p:nvSpPr>
          <p:cNvPr id="76" name="Google Shape;76;p16"/>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7" name="Google Shape;77;p16"/>
          <p:cNvPicPr preferRelativeResize="0"/>
          <p:nvPr/>
        </p:nvPicPr>
        <p:blipFill rotWithShape="1">
          <a:blip r:embed="rId3">
            <a:alphaModFix/>
          </a:blip>
          <a:srcRect/>
          <a:stretch/>
        </p:blipFill>
        <p:spPr>
          <a:xfrm>
            <a:off x="672595" y="4747221"/>
            <a:ext cx="3456745" cy="7455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78"/>
        <p:cNvGrpSpPr/>
        <p:nvPr/>
      </p:nvGrpSpPr>
      <p:grpSpPr>
        <a:xfrm>
          <a:off x="0" y="0"/>
          <a:ext cx="0" cy="0"/>
          <a:chOff x="0" y="0"/>
          <a:chExt cx="0" cy="0"/>
        </a:xfrm>
      </p:grpSpPr>
      <p:sp>
        <p:nvSpPr>
          <p:cNvPr id="79" name="Google Shape;79;p1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17"/>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a:srcRect l="17748" t="16214" r="9586" b="11122"/>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a:stretch>
            <a:fillRect/>
          </a:stretch>
        </p:blipFill>
        <p:spPr>
          <a:xfrm>
            <a:off x="567450" y="1896465"/>
            <a:ext cx="1601595" cy="1298628"/>
          </a:xfrm>
          <a:prstGeom prst="rect">
            <a:avLst/>
          </a:prstGeom>
        </p:spPr>
      </p:pic>
      <p:sp>
        <p:nvSpPr>
          <p:cNvPr id="11" name="Rectangle 4"/>
          <p:cNvSpPr>
            <a:spLocks noGrp="1" noChangeArrowheads="1"/>
          </p:cNvSpPr>
          <p:nvPr userDrawn="1">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4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685800" y="4023361"/>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2237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8913890" y="4436465"/>
            <a:ext cx="1601595" cy="1298628"/>
          </a:xfrm>
          <a:prstGeom prst="rect">
            <a:avLst/>
          </a:prstGeom>
        </p:spPr>
      </p:pic>
    </p:spTree>
    <p:extLst>
      <p:ext uri="{BB962C8B-B14F-4D97-AF65-F5344CB8AC3E}">
        <p14:creationId xmlns:p14="http://schemas.microsoft.com/office/powerpoint/2010/main" val="60066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9"/>
            <a:ext cx="9976104" cy="590931"/>
          </a:xfrm>
        </p:spPr>
        <p:txBody>
          <a:bodyPr/>
          <a:lstStyle>
            <a:lvl1pPr algn="ctr">
              <a:defRPr sz="288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40">
                <a:solidFill>
                  <a:schemeClr val="accent4"/>
                </a:solidFill>
              </a:defRPr>
            </a:lvl1pPr>
            <a:lvl2pPr marL="571511" indent="0">
              <a:buClr>
                <a:schemeClr val="bg2"/>
              </a:buClr>
              <a:buSzPct val="100000"/>
              <a:buFontTx/>
              <a:buNone/>
              <a:defRPr sz="1200">
                <a:solidFill>
                  <a:schemeClr val="accent4"/>
                </a:solidFill>
              </a:defRPr>
            </a:lvl2pPr>
            <a:lvl3pPr marL="1089047" indent="0">
              <a:buClr>
                <a:schemeClr val="bg2"/>
              </a:buClr>
              <a:buSzPct val="100000"/>
              <a:buFontTx/>
              <a:buNone/>
              <a:defRPr sz="1100">
                <a:solidFill>
                  <a:schemeClr val="accent4"/>
                </a:solidFill>
              </a:defRPr>
            </a:lvl3pPr>
            <a:lvl4pPr marL="1774861" indent="-228605">
              <a:buClr>
                <a:schemeClr val="bg2"/>
              </a:buClr>
              <a:buFont typeface="Wingdings" panose="05000000000000000000" pitchFamily="2" charset="2"/>
              <a:buChar char="§"/>
              <a:defRPr sz="1800">
                <a:solidFill>
                  <a:schemeClr val="tx1"/>
                </a:solidFill>
              </a:defRPr>
            </a:lvl4pPr>
            <a:lvl5pPr marL="2117767" indent="-228605">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7"/>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11" indent="0" algn="ctr">
              <a:buFontTx/>
              <a:buNone/>
              <a:defRPr sz="2800">
                <a:solidFill>
                  <a:schemeClr val="tx2"/>
                </a:solidFill>
                <a:latin typeface="Trebuchet MS" panose="020B0603020202020204" pitchFamily="34" charset="0"/>
              </a:defRPr>
            </a:lvl2pPr>
            <a:lvl3pPr marL="1089047" indent="0" algn="ctr">
              <a:buFontTx/>
              <a:buNone/>
              <a:defRPr sz="2800">
                <a:solidFill>
                  <a:schemeClr val="tx2"/>
                </a:solidFill>
                <a:latin typeface="Trebuchet MS" panose="020B0603020202020204" pitchFamily="34" charset="0"/>
              </a:defRPr>
            </a:lvl3pPr>
            <a:lvl4pPr marL="1546256" indent="0" algn="ctr">
              <a:buFontTx/>
              <a:buNone/>
              <a:defRPr sz="2800">
                <a:solidFill>
                  <a:schemeClr val="tx2"/>
                </a:solidFill>
                <a:latin typeface="Trebuchet MS" panose="020B0603020202020204" pitchFamily="34" charset="0"/>
              </a:defRPr>
            </a:lvl4pPr>
            <a:lvl5pPr marL="1889163"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690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5" name="Google Shape;25;p3"/>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6" name="Google Shape;26;p3"/>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9"/>
            <a:ext cx="9976104" cy="590931"/>
          </a:xfrm>
        </p:spPr>
        <p:txBody>
          <a:bodyPr/>
          <a:lstStyle>
            <a:lvl1pPr algn="ctr">
              <a:defRPr sz="288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92" indent="-230192">
              <a:buClr>
                <a:schemeClr val="bg2"/>
              </a:buClr>
              <a:buSzPct val="75000"/>
              <a:buFontTx/>
              <a:buBlip>
                <a:blip r:embed="rId2"/>
              </a:buBlip>
              <a:defRPr sz="1440">
                <a:solidFill>
                  <a:schemeClr val="accent4"/>
                </a:solidFill>
              </a:defRPr>
            </a:lvl1pPr>
            <a:lvl2pPr marL="800116" indent="-228605">
              <a:buClr>
                <a:schemeClr val="bg2"/>
              </a:buClr>
              <a:buSzPct val="75000"/>
              <a:buFontTx/>
              <a:buBlip>
                <a:blip r:embed="rId2"/>
              </a:buBlip>
              <a:defRPr sz="1200">
                <a:solidFill>
                  <a:schemeClr val="accent4"/>
                </a:solidFill>
              </a:defRPr>
            </a:lvl2pPr>
            <a:lvl3pPr marL="1258913" indent="-169867">
              <a:buClr>
                <a:schemeClr val="bg2"/>
              </a:buClr>
              <a:buSzPct val="75000"/>
              <a:buFontTx/>
              <a:buBlip>
                <a:blip r:embed="rId2"/>
              </a:buBlip>
              <a:defRPr sz="1080">
                <a:solidFill>
                  <a:schemeClr val="accent4"/>
                </a:solidFill>
              </a:defRPr>
            </a:lvl3pPr>
            <a:lvl4pPr marL="1774861" indent="-228605">
              <a:buClr>
                <a:schemeClr val="bg2"/>
              </a:buClr>
              <a:buSzPct val="75000"/>
              <a:buFontTx/>
              <a:buBlip>
                <a:blip r:embed="rId2"/>
              </a:buBlip>
              <a:defRPr sz="960">
                <a:solidFill>
                  <a:schemeClr val="accent4"/>
                </a:solidFill>
                <a:latin typeface="Trebuchet MS" panose="020B0603020202020204" pitchFamily="34" charset="0"/>
              </a:defRPr>
            </a:lvl4pPr>
            <a:lvl5pPr marL="2117767" indent="-228605">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7"/>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11" indent="0" algn="ctr">
              <a:buFontTx/>
              <a:buNone/>
              <a:defRPr sz="2800">
                <a:solidFill>
                  <a:schemeClr val="tx2"/>
                </a:solidFill>
                <a:latin typeface="Trebuchet MS" panose="020B0603020202020204" pitchFamily="34" charset="0"/>
              </a:defRPr>
            </a:lvl2pPr>
            <a:lvl3pPr marL="1089047" indent="0" algn="ctr">
              <a:buFontTx/>
              <a:buNone/>
              <a:defRPr sz="2800">
                <a:solidFill>
                  <a:schemeClr val="tx2"/>
                </a:solidFill>
                <a:latin typeface="Trebuchet MS" panose="020B0603020202020204" pitchFamily="34" charset="0"/>
              </a:defRPr>
            </a:lvl3pPr>
            <a:lvl4pPr marL="1546256" indent="0" algn="ctr">
              <a:buFontTx/>
              <a:buNone/>
              <a:defRPr sz="2800">
                <a:solidFill>
                  <a:schemeClr val="tx2"/>
                </a:solidFill>
                <a:latin typeface="Trebuchet MS" panose="020B0603020202020204" pitchFamily="34" charset="0"/>
              </a:defRPr>
            </a:lvl4pPr>
            <a:lvl5pPr marL="1889163"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775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8348" y="521209"/>
            <a:ext cx="9976104" cy="590931"/>
          </a:xfrm>
        </p:spPr>
        <p:txBody>
          <a:bodyPr/>
          <a:lstStyle>
            <a:lvl1pPr algn="ctr">
              <a:defRPr sz="288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92" indent="-230192">
              <a:buClr>
                <a:schemeClr val="bg2"/>
              </a:buClr>
              <a:buSzPct val="75000"/>
              <a:buFontTx/>
              <a:buBlip>
                <a:blip r:embed="rId2"/>
              </a:buBlip>
              <a:defRPr sz="1440">
                <a:solidFill>
                  <a:schemeClr val="accent4"/>
                </a:solidFill>
              </a:defRPr>
            </a:lvl1pPr>
            <a:lvl2pPr marL="800116" indent="-228605">
              <a:buClr>
                <a:schemeClr val="bg2"/>
              </a:buClr>
              <a:buSzPct val="75000"/>
              <a:buFontTx/>
              <a:buBlip>
                <a:blip r:embed="rId2"/>
              </a:buBlip>
              <a:defRPr sz="1200">
                <a:solidFill>
                  <a:schemeClr val="accent4"/>
                </a:solidFill>
              </a:defRPr>
            </a:lvl2pPr>
            <a:lvl3pPr marL="1258913" indent="-169867">
              <a:buClr>
                <a:schemeClr val="bg2"/>
              </a:buClr>
              <a:buSzPct val="75000"/>
              <a:buFontTx/>
              <a:buBlip>
                <a:blip r:embed="rId2"/>
              </a:buBlip>
              <a:defRPr sz="1080">
                <a:solidFill>
                  <a:schemeClr val="accent4"/>
                </a:solidFill>
              </a:defRPr>
            </a:lvl3pPr>
            <a:lvl4pPr marL="1774861" indent="-228605">
              <a:buClr>
                <a:schemeClr val="bg2"/>
              </a:buClr>
              <a:buSzPct val="75000"/>
              <a:buFontTx/>
              <a:buBlip>
                <a:blip r:embed="rId2"/>
              </a:buBlip>
              <a:defRPr sz="960">
                <a:solidFill>
                  <a:schemeClr val="accent4"/>
                </a:solidFill>
                <a:latin typeface="Trebuchet MS" panose="020B0603020202020204" pitchFamily="34" charset="0"/>
              </a:defRPr>
            </a:lvl4pPr>
            <a:lvl5pPr marL="2117767" indent="-228605">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7"/>
            <a:ext cx="9976104" cy="525463"/>
          </a:xfrm>
        </p:spPr>
        <p:txBody>
          <a:bodyPr/>
          <a:lstStyle>
            <a:lvl1pPr marL="0" indent="0" algn="ctr">
              <a:buFontTx/>
              <a:buNone/>
              <a:defRPr sz="1800" b="0">
                <a:solidFill>
                  <a:schemeClr val="tx2"/>
                </a:solidFill>
                <a:latin typeface="Courier New" panose="02070309020205020404" pitchFamily="49" charset="0"/>
                <a:cs typeface="Courier New" panose="02070309020205020404" pitchFamily="49" charset="0"/>
              </a:defRPr>
            </a:lvl1pPr>
            <a:lvl2pPr marL="571511" indent="0" algn="ctr">
              <a:buFontTx/>
              <a:buNone/>
              <a:defRPr sz="2800">
                <a:solidFill>
                  <a:schemeClr val="tx2"/>
                </a:solidFill>
                <a:latin typeface="Trebuchet MS" panose="020B0603020202020204" pitchFamily="34" charset="0"/>
              </a:defRPr>
            </a:lvl2pPr>
            <a:lvl3pPr marL="1089047" indent="0" algn="ctr">
              <a:buFontTx/>
              <a:buNone/>
              <a:defRPr sz="2800">
                <a:solidFill>
                  <a:schemeClr val="tx2"/>
                </a:solidFill>
                <a:latin typeface="Trebuchet MS" panose="020B0603020202020204" pitchFamily="34" charset="0"/>
              </a:defRPr>
            </a:lvl3pPr>
            <a:lvl4pPr marL="1546256" indent="0" algn="ctr">
              <a:buFontTx/>
              <a:buNone/>
              <a:defRPr sz="2800">
                <a:solidFill>
                  <a:schemeClr val="tx2"/>
                </a:solidFill>
                <a:latin typeface="Trebuchet MS" panose="020B0603020202020204" pitchFamily="34" charset="0"/>
              </a:defRPr>
            </a:lvl4pPr>
            <a:lvl5pPr marL="1889163"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987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9"/>
            <a:ext cx="9976104" cy="590931"/>
          </a:xfrm>
        </p:spPr>
        <p:txBody>
          <a:bodyPr/>
          <a:lstStyle>
            <a:lvl1pPr algn="ctr">
              <a:defRPr sz="288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40">
                <a:solidFill>
                  <a:schemeClr val="accent4"/>
                </a:solidFill>
              </a:defRPr>
            </a:lvl1pPr>
            <a:lvl2pPr marL="571511" indent="0">
              <a:buClr>
                <a:schemeClr val="bg2"/>
              </a:buClr>
              <a:buSzPct val="100000"/>
              <a:buFontTx/>
              <a:buNone/>
              <a:defRPr sz="1200">
                <a:solidFill>
                  <a:schemeClr val="accent4"/>
                </a:solidFill>
              </a:defRPr>
            </a:lvl2pPr>
            <a:lvl3pPr marL="1089047" indent="0">
              <a:buClr>
                <a:schemeClr val="bg2"/>
              </a:buClr>
              <a:buSzPct val="100000"/>
              <a:buFontTx/>
              <a:buNone/>
              <a:defRPr sz="1080">
                <a:solidFill>
                  <a:schemeClr val="accent4"/>
                </a:solidFill>
              </a:defRPr>
            </a:lvl3pPr>
            <a:lvl4pPr marL="1774861" indent="-228605">
              <a:buClr>
                <a:schemeClr val="bg2"/>
              </a:buClr>
              <a:buFont typeface="Wingdings" panose="05000000000000000000" pitchFamily="2" charset="2"/>
              <a:buChar char="§"/>
              <a:defRPr sz="1800">
                <a:solidFill>
                  <a:schemeClr val="tx1"/>
                </a:solidFill>
              </a:defRPr>
            </a:lvl4pPr>
            <a:lvl5pPr marL="2117767" indent="-228605">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7"/>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11" indent="0" algn="ctr">
              <a:buFontTx/>
              <a:buNone/>
              <a:defRPr sz="2800">
                <a:solidFill>
                  <a:schemeClr val="tx2"/>
                </a:solidFill>
                <a:latin typeface="Trebuchet MS" panose="020B0603020202020204" pitchFamily="34" charset="0"/>
              </a:defRPr>
            </a:lvl2pPr>
            <a:lvl3pPr marL="1089047" indent="0" algn="ctr">
              <a:buFontTx/>
              <a:buNone/>
              <a:defRPr sz="2800">
                <a:solidFill>
                  <a:schemeClr val="tx2"/>
                </a:solidFill>
                <a:latin typeface="Trebuchet MS" panose="020B0603020202020204" pitchFamily="34" charset="0"/>
              </a:defRPr>
            </a:lvl3pPr>
            <a:lvl4pPr marL="1546256" indent="0" algn="ctr">
              <a:buFontTx/>
              <a:buNone/>
              <a:defRPr sz="2800">
                <a:solidFill>
                  <a:schemeClr val="tx2"/>
                </a:solidFill>
                <a:latin typeface="Trebuchet MS" panose="020B0603020202020204" pitchFamily="34" charset="0"/>
              </a:defRPr>
            </a:lvl4pPr>
            <a:lvl5pPr marL="1889163"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168284" y="5767960"/>
            <a:ext cx="2762866" cy="248142"/>
          </a:xfrm>
          <a:prstGeom prst="rect">
            <a:avLst/>
          </a:prstGeom>
          <a:noFill/>
          <a:ln w="25400" cap="flat" cmpd="sng" algn="ctr">
            <a:noFill/>
            <a:prstDash val="solid"/>
          </a:ln>
          <a:effectLst/>
        </p:spPr>
        <p:txBody>
          <a:bodyPr rtlCol="0" anchor="b"/>
          <a:lstStyle/>
          <a:p>
            <a:pPr marL="0" marR="0" lvl="0" indent="0" algn="l" defTabSz="457209" eaLnBrk="1" fontAlgn="auto" latinLnBrk="0" hangingPunct="1">
              <a:lnSpc>
                <a:spcPct val="90000"/>
              </a:lnSpc>
              <a:spcBef>
                <a:spcPts val="0"/>
              </a:spcBef>
              <a:spcAft>
                <a:spcPts val="0"/>
              </a:spcAft>
              <a:buClrTx/>
              <a:buSzTx/>
              <a:buFontTx/>
              <a:buNone/>
              <a:tabLst/>
              <a:defRPr/>
            </a:pPr>
            <a:r>
              <a:rPr lang="en-US" sz="720" b="1" i="0" kern="0">
                <a:solidFill>
                  <a:schemeClr val="bg1"/>
                </a:solidFill>
                <a:latin typeface="Trebuchet MS"/>
              </a:rPr>
              <a:t>NVIDIA CONFIDENTIAL. DO NOT DISTRIBUTE.</a:t>
            </a:r>
          </a:p>
        </p:txBody>
      </p:sp>
    </p:spTree>
    <p:extLst>
      <p:ext uri="{BB962C8B-B14F-4D97-AF65-F5344CB8AC3E}">
        <p14:creationId xmlns:p14="http://schemas.microsoft.com/office/powerpoint/2010/main" val="183655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9"/>
            <a:ext cx="9976104" cy="590931"/>
          </a:xfrm>
        </p:spPr>
        <p:txBody>
          <a:bodyPr/>
          <a:lstStyle>
            <a:lvl1pPr algn="ctr">
              <a:defRPr sz="2880">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6"/>
            <a:ext cx="9948672" cy="3693758"/>
          </a:xfrm>
        </p:spPr>
        <p:txBody>
          <a:bodyPr/>
          <a:lstStyle>
            <a:lvl1pPr marL="0" indent="0">
              <a:buClr>
                <a:schemeClr val="bg2"/>
              </a:buClr>
              <a:buSzPct val="100000"/>
              <a:buFontTx/>
              <a:buNone/>
              <a:defRPr sz="1440">
                <a:solidFill>
                  <a:schemeClr val="accent4"/>
                </a:solidFill>
              </a:defRPr>
            </a:lvl1pPr>
            <a:lvl2pPr marL="571511" indent="0">
              <a:buClr>
                <a:schemeClr val="bg2"/>
              </a:buClr>
              <a:buSzPct val="100000"/>
              <a:buFontTx/>
              <a:buNone/>
              <a:defRPr sz="1200">
                <a:solidFill>
                  <a:schemeClr val="accent4"/>
                </a:solidFill>
              </a:defRPr>
            </a:lvl2pPr>
            <a:lvl3pPr marL="1089047" indent="0">
              <a:buClr>
                <a:schemeClr val="bg2"/>
              </a:buClr>
              <a:buSzPct val="100000"/>
              <a:buFontTx/>
              <a:buNone/>
              <a:defRPr sz="1080">
                <a:solidFill>
                  <a:schemeClr val="accent4"/>
                </a:solidFill>
              </a:defRPr>
            </a:lvl3pPr>
            <a:lvl4pPr marL="1774861" indent="-228605">
              <a:buClr>
                <a:schemeClr val="bg2"/>
              </a:buClr>
              <a:buFont typeface="Wingdings" panose="05000000000000000000" pitchFamily="2" charset="2"/>
              <a:buChar char="§"/>
              <a:defRPr sz="1800">
                <a:solidFill>
                  <a:schemeClr val="tx1"/>
                </a:solidFill>
              </a:defRPr>
            </a:lvl4pPr>
            <a:lvl5pPr marL="2117767" indent="-228605">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7"/>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11" indent="0" algn="ctr">
              <a:buFontTx/>
              <a:buNone/>
              <a:defRPr sz="2800">
                <a:solidFill>
                  <a:schemeClr val="tx2"/>
                </a:solidFill>
                <a:latin typeface="Trebuchet MS" panose="020B0603020202020204" pitchFamily="34" charset="0"/>
              </a:defRPr>
            </a:lvl2pPr>
            <a:lvl3pPr marL="1089047" indent="0" algn="ctr">
              <a:buFontTx/>
              <a:buNone/>
              <a:defRPr sz="2800">
                <a:solidFill>
                  <a:schemeClr val="tx2"/>
                </a:solidFill>
                <a:latin typeface="Trebuchet MS" panose="020B0603020202020204" pitchFamily="34" charset="0"/>
              </a:defRPr>
            </a:lvl3pPr>
            <a:lvl4pPr marL="1546256" indent="0" algn="ctr">
              <a:buFontTx/>
              <a:buNone/>
              <a:defRPr sz="2800">
                <a:solidFill>
                  <a:schemeClr val="tx2"/>
                </a:solidFill>
                <a:latin typeface="Trebuchet MS" panose="020B0603020202020204" pitchFamily="34" charset="0"/>
              </a:defRPr>
            </a:lvl4pPr>
            <a:lvl5pPr marL="1889163"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9868094" y="5829880"/>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Tree>
    <p:extLst>
      <p:ext uri="{BB962C8B-B14F-4D97-AF65-F5344CB8AC3E}">
        <p14:creationId xmlns:p14="http://schemas.microsoft.com/office/powerpoint/2010/main" val="406426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3" y="1798591"/>
            <a:ext cx="4204402" cy="618631"/>
          </a:xfrm>
        </p:spPr>
        <p:txBody>
          <a:bodyPr/>
          <a:lstStyle>
            <a:lvl1pPr algn="l">
              <a:defRPr sz="2880">
                <a:solidFill>
                  <a:schemeClr val="bg1"/>
                </a:solidFill>
              </a:defRPr>
            </a:lvl1pPr>
          </a:lstStyle>
          <a:p>
            <a:r>
              <a:rPr lang="en-US"/>
              <a:t>Click to edit Master title style</a:t>
            </a:r>
          </a:p>
        </p:txBody>
      </p:sp>
      <p:sp>
        <p:nvSpPr>
          <p:cNvPr id="3" name="Content Placeholder 2"/>
          <p:cNvSpPr>
            <a:spLocks noGrp="1"/>
          </p:cNvSpPr>
          <p:nvPr>
            <p:ph idx="1"/>
          </p:nvPr>
        </p:nvSpPr>
        <p:spPr>
          <a:xfrm>
            <a:off x="519232"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11" indent="0">
              <a:spcBef>
                <a:spcPts val="500"/>
              </a:spcBef>
              <a:spcAft>
                <a:spcPts val="500"/>
              </a:spcAft>
              <a:buClr>
                <a:schemeClr val="bg2"/>
              </a:buClr>
              <a:buSzPct val="100000"/>
              <a:buFontTx/>
              <a:buNone/>
              <a:defRPr sz="1080">
                <a:solidFill>
                  <a:schemeClr val="accent4"/>
                </a:solidFill>
              </a:defRPr>
            </a:lvl2pPr>
            <a:lvl3pPr marL="1089047" indent="0">
              <a:spcBef>
                <a:spcPts val="500"/>
              </a:spcBef>
              <a:spcAft>
                <a:spcPts val="500"/>
              </a:spcAft>
              <a:buClr>
                <a:schemeClr val="bg2"/>
              </a:buClr>
              <a:buSzPct val="100000"/>
              <a:buFontTx/>
              <a:buNone/>
              <a:defRPr sz="960">
                <a:solidFill>
                  <a:schemeClr val="accent4"/>
                </a:solidFill>
              </a:defRPr>
            </a:lvl3pPr>
            <a:lvl4pPr marL="1774861" indent="-228605">
              <a:buClr>
                <a:schemeClr val="bg2"/>
              </a:buClr>
              <a:buFont typeface="Wingdings" panose="05000000000000000000" pitchFamily="2" charset="2"/>
              <a:buChar char="§"/>
              <a:defRPr sz="1800">
                <a:solidFill>
                  <a:schemeClr val="tx1"/>
                </a:solidFill>
              </a:defRPr>
            </a:lvl4pPr>
            <a:lvl5pPr marL="2117767" indent="-228605">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3" y="2348398"/>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11" indent="0" algn="ctr">
              <a:buFontTx/>
              <a:buNone/>
              <a:defRPr sz="2800">
                <a:solidFill>
                  <a:schemeClr val="tx2"/>
                </a:solidFill>
                <a:latin typeface="Trebuchet MS" panose="020B0603020202020204" pitchFamily="34" charset="0"/>
              </a:defRPr>
            </a:lvl2pPr>
            <a:lvl3pPr marL="1089047" indent="0" algn="ctr">
              <a:buFontTx/>
              <a:buNone/>
              <a:defRPr sz="2800">
                <a:solidFill>
                  <a:schemeClr val="tx2"/>
                </a:solidFill>
                <a:latin typeface="Trebuchet MS" panose="020B0603020202020204" pitchFamily="34" charset="0"/>
              </a:defRPr>
            </a:lvl3pPr>
            <a:lvl4pPr marL="1546256" indent="0" algn="ctr">
              <a:buFontTx/>
              <a:buNone/>
              <a:defRPr sz="2800">
                <a:solidFill>
                  <a:schemeClr val="tx2"/>
                </a:solidFill>
                <a:latin typeface="Trebuchet MS" panose="020B0603020202020204" pitchFamily="34" charset="0"/>
              </a:defRPr>
            </a:lvl4pPr>
            <a:lvl5pPr marL="1889163"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9636012" y="5699916"/>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Tree>
    <p:extLst>
      <p:ext uri="{BB962C8B-B14F-4D97-AF65-F5344CB8AC3E}">
        <p14:creationId xmlns:p14="http://schemas.microsoft.com/office/powerpoint/2010/main" val="150741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33" y="1798591"/>
            <a:ext cx="4204402" cy="618631"/>
          </a:xfrm>
        </p:spPr>
        <p:txBody>
          <a:bodyPr/>
          <a:lstStyle>
            <a:lvl1pPr algn="l">
              <a:defRPr sz="288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519232"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11" indent="0">
              <a:spcBef>
                <a:spcPts val="500"/>
              </a:spcBef>
              <a:spcAft>
                <a:spcPts val="500"/>
              </a:spcAft>
              <a:buClr>
                <a:schemeClr val="bg2"/>
              </a:buClr>
              <a:buSzPct val="100000"/>
              <a:buFontTx/>
              <a:buNone/>
              <a:defRPr sz="1080">
                <a:solidFill>
                  <a:schemeClr val="accent4"/>
                </a:solidFill>
              </a:defRPr>
            </a:lvl2pPr>
            <a:lvl3pPr marL="1089047" indent="0">
              <a:spcBef>
                <a:spcPts val="500"/>
              </a:spcBef>
              <a:spcAft>
                <a:spcPts val="500"/>
              </a:spcAft>
              <a:buClr>
                <a:schemeClr val="bg2"/>
              </a:buClr>
              <a:buSzPct val="100000"/>
              <a:buFontTx/>
              <a:buNone/>
              <a:defRPr sz="960">
                <a:solidFill>
                  <a:schemeClr val="accent4"/>
                </a:solidFill>
              </a:defRPr>
            </a:lvl3pPr>
            <a:lvl4pPr marL="1774861" indent="-228605">
              <a:buClr>
                <a:schemeClr val="bg2"/>
              </a:buClr>
              <a:buFont typeface="Wingdings" panose="05000000000000000000" pitchFamily="2" charset="2"/>
              <a:buChar char="§"/>
              <a:defRPr sz="1800">
                <a:solidFill>
                  <a:schemeClr val="tx1"/>
                </a:solidFill>
              </a:defRPr>
            </a:lvl4pPr>
            <a:lvl5pPr marL="2117767" indent="-228605">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3" y="2348398"/>
            <a:ext cx="4204402" cy="525463"/>
          </a:xfrm>
        </p:spPr>
        <p:txBody>
          <a:bodyPr/>
          <a:lstStyle>
            <a:lvl1pPr marL="0" indent="0" algn="l">
              <a:buFontTx/>
              <a:buNone/>
              <a:defRPr sz="1800" b="0">
                <a:solidFill>
                  <a:schemeClr val="tx2"/>
                </a:solidFill>
                <a:latin typeface="Courier New" panose="02070309020205020404" pitchFamily="49" charset="0"/>
                <a:cs typeface="Courier New" panose="02070309020205020404" pitchFamily="49" charset="0"/>
              </a:defRPr>
            </a:lvl1pPr>
            <a:lvl2pPr marL="571511" indent="0" algn="ctr">
              <a:buFontTx/>
              <a:buNone/>
              <a:defRPr sz="2800">
                <a:solidFill>
                  <a:schemeClr val="tx2"/>
                </a:solidFill>
                <a:latin typeface="Trebuchet MS" panose="020B0603020202020204" pitchFamily="34" charset="0"/>
              </a:defRPr>
            </a:lvl2pPr>
            <a:lvl3pPr marL="1089047" indent="0" algn="ctr">
              <a:buFontTx/>
              <a:buNone/>
              <a:defRPr sz="2800">
                <a:solidFill>
                  <a:schemeClr val="tx2"/>
                </a:solidFill>
                <a:latin typeface="Trebuchet MS" panose="020B0603020202020204" pitchFamily="34" charset="0"/>
              </a:defRPr>
            </a:lvl3pPr>
            <a:lvl4pPr marL="1546256" indent="0" algn="ctr">
              <a:buFontTx/>
              <a:buNone/>
              <a:defRPr sz="2800">
                <a:solidFill>
                  <a:schemeClr val="tx2"/>
                </a:solidFill>
                <a:latin typeface="Trebuchet MS" panose="020B0603020202020204" pitchFamily="34" charset="0"/>
              </a:defRPr>
            </a:lvl4pPr>
            <a:lvl5pPr marL="1889163"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9636012" y="5699916"/>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Tree>
    <p:extLst>
      <p:ext uri="{BB962C8B-B14F-4D97-AF65-F5344CB8AC3E}">
        <p14:creationId xmlns:p14="http://schemas.microsoft.com/office/powerpoint/2010/main" val="270340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1"/>
            <a:ext cx="5440680" cy="618631"/>
          </a:xfrm>
        </p:spPr>
        <p:txBody>
          <a:bodyPr/>
          <a:lstStyle>
            <a:lvl1pPr algn="l">
              <a:defRPr sz="2880">
                <a:solidFill>
                  <a:schemeClr val="bg1"/>
                </a:solidFill>
              </a:defRPr>
            </a:lvl1pPr>
          </a:lstStyle>
          <a:p>
            <a:r>
              <a:rPr lang="en-US"/>
              <a:t>Click to edit Master title style</a:t>
            </a:r>
          </a:p>
        </p:txBody>
      </p:sp>
      <p:sp>
        <p:nvSpPr>
          <p:cNvPr id="3" name="Content Placeholder 2"/>
          <p:cNvSpPr>
            <a:spLocks noGrp="1"/>
          </p:cNvSpPr>
          <p:nvPr>
            <p:ph idx="1"/>
          </p:nvPr>
        </p:nvSpPr>
        <p:spPr>
          <a:xfrm>
            <a:off x="4983480" y="2916937"/>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11" indent="0">
              <a:spcBef>
                <a:spcPts val="500"/>
              </a:spcBef>
              <a:spcAft>
                <a:spcPts val="500"/>
              </a:spcAft>
              <a:buClr>
                <a:schemeClr val="bg2"/>
              </a:buClr>
              <a:buSzPct val="100000"/>
              <a:buFontTx/>
              <a:buNone/>
              <a:defRPr sz="1080">
                <a:solidFill>
                  <a:schemeClr val="accent4"/>
                </a:solidFill>
              </a:defRPr>
            </a:lvl2pPr>
            <a:lvl3pPr marL="1089047" indent="0">
              <a:spcBef>
                <a:spcPts val="500"/>
              </a:spcBef>
              <a:spcAft>
                <a:spcPts val="500"/>
              </a:spcAft>
              <a:buClr>
                <a:schemeClr val="bg2"/>
              </a:buClr>
              <a:buSzPct val="100000"/>
              <a:buFontTx/>
              <a:buNone/>
              <a:defRPr sz="960">
                <a:solidFill>
                  <a:schemeClr val="accent4"/>
                </a:solidFill>
              </a:defRPr>
            </a:lvl3pPr>
            <a:lvl4pPr marL="1774861" indent="-228605">
              <a:buClr>
                <a:schemeClr val="bg2"/>
              </a:buClr>
              <a:buFont typeface="Wingdings" panose="05000000000000000000" pitchFamily="2" charset="2"/>
              <a:buChar char="§"/>
              <a:defRPr sz="1800">
                <a:solidFill>
                  <a:schemeClr val="tx1"/>
                </a:solidFill>
              </a:defRPr>
            </a:lvl4pPr>
            <a:lvl5pPr marL="2117767" indent="-228605">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7"/>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11" indent="0" algn="ctr">
              <a:buFontTx/>
              <a:buNone/>
              <a:defRPr sz="2800">
                <a:solidFill>
                  <a:schemeClr val="tx2"/>
                </a:solidFill>
                <a:latin typeface="Trebuchet MS" panose="020B0603020202020204" pitchFamily="34" charset="0"/>
              </a:defRPr>
            </a:lvl2pPr>
            <a:lvl3pPr marL="1089047" indent="0" algn="ctr">
              <a:buFontTx/>
              <a:buNone/>
              <a:defRPr sz="2800">
                <a:solidFill>
                  <a:schemeClr val="tx2"/>
                </a:solidFill>
                <a:latin typeface="Trebuchet MS" panose="020B0603020202020204" pitchFamily="34" charset="0"/>
              </a:defRPr>
            </a:lvl3pPr>
            <a:lvl4pPr marL="1546256" indent="0" algn="ctr">
              <a:buFontTx/>
              <a:buNone/>
              <a:defRPr sz="2800">
                <a:solidFill>
                  <a:schemeClr val="tx2"/>
                </a:solidFill>
                <a:latin typeface="Trebuchet MS" panose="020B0603020202020204" pitchFamily="34" charset="0"/>
              </a:defRPr>
            </a:lvl4pPr>
            <a:lvl5pPr marL="1889163"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9636012" y="5699916"/>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Tree>
    <p:extLst>
      <p:ext uri="{BB962C8B-B14F-4D97-AF65-F5344CB8AC3E}">
        <p14:creationId xmlns:p14="http://schemas.microsoft.com/office/powerpoint/2010/main" val="379466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0972800" cy="6172200"/>
          </a:xfrm>
          <a:prstGeom prst="rect">
            <a:avLst/>
          </a:prstGeom>
        </p:spPr>
      </p:pic>
    </p:spTree>
    <p:extLst>
      <p:ext uri="{BB962C8B-B14F-4D97-AF65-F5344CB8AC3E}">
        <p14:creationId xmlns:p14="http://schemas.microsoft.com/office/powerpoint/2010/main" val="259649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
        <p:nvSpPr>
          <p:cNvPr id="2" name="Title 1"/>
          <p:cNvSpPr>
            <a:spLocks noGrp="1"/>
          </p:cNvSpPr>
          <p:nvPr>
            <p:ph type="title"/>
          </p:nvPr>
        </p:nvSpPr>
        <p:spPr>
          <a:xfrm>
            <a:off x="498348" y="521209"/>
            <a:ext cx="9976104" cy="590931"/>
          </a:xfrm>
        </p:spPr>
        <p:txBody>
          <a:bodyPr/>
          <a:lstStyle>
            <a:lvl1pPr algn="ctr">
              <a:defRPr sz="2880">
                <a:solidFill>
                  <a:schemeClr val="bg1"/>
                </a:solidFill>
              </a:defRPr>
            </a:lvl1pPr>
          </a:lstStyle>
          <a:p>
            <a:r>
              <a:rPr lang="en-US"/>
              <a:t>Click to edit Master title style</a:t>
            </a:r>
          </a:p>
        </p:txBody>
      </p:sp>
    </p:spTree>
    <p:extLst>
      <p:ext uri="{BB962C8B-B14F-4D97-AF65-F5344CB8AC3E}">
        <p14:creationId xmlns:p14="http://schemas.microsoft.com/office/powerpoint/2010/main" val="389782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0972800" cy="6172200"/>
          </a:xfrm>
          <a:prstGeom prst="rect">
            <a:avLst/>
          </a:prstGeom>
        </p:spPr>
      </p:pic>
      <p:sp>
        <p:nvSpPr>
          <p:cNvPr id="2" name="Title 1"/>
          <p:cNvSpPr>
            <a:spLocks noGrp="1"/>
          </p:cNvSpPr>
          <p:nvPr>
            <p:ph type="title"/>
          </p:nvPr>
        </p:nvSpPr>
        <p:spPr>
          <a:xfrm>
            <a:off x="4974336" y="4224529"/>
            <a:ext cx="5376672" cy="1373939"/>
          </a:xfrm>
        </p:spPr>
        <p:txBody>
          <a:bodyPr anchor="b"/>
          <a:lstStyle>
            <a:lvl1pPr algn="ctr">
              <a:defRPr sz="3480">
                <a:solidFill>
                  <a:schemeClr val="tx1"/>
                </a:solidFill>
              </a:defRPr>
            </a:lvl1pPr>
          </a:lstStyle>
          <a:p>
            <a:r>
              <a:rPr lang="en-US"/>
              <a:t>Click to edit Master title style</a:t>
            </a:r>
          </a:p>
        </p:txBody>
      </p:sp>
    </p:spTree>
    <p:extLst>
      <p:ext uri="{BB962C8B-B14F-4D97-AF65-F5344CB8AC3E}">
        <p14:creationId xmlns:p14="http://schemas.microsoft.com/office/powerpoint/2010/main" val="293961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 name="Google Shape;30;p4"/>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1327307"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84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4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4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84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4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grpSp>
      <p:sp>
        <p:nvSpPr>
          <p:cNvPr id="2" name="Title 1"/>
          <p:cNvSpPr>
            <a:spLocks noGrp="1"/>
          </p:cNvSpPr>
          <p:nvPr>
            <p:ph type="title"/>
          </p:nvPr>
        </p:nvSpPr>
        <p:spPr>
          <a:xfrm>
            <a:off x="2862072" y="3767329"/>
            <a:ext cx="7461504" cy="590931"/>
          </a:xfrm>
        </p:spPr>
        <p:txBody>
          <a:bodyPr/>
          <a:lstStyle>
            <a:lvl1pPr algn="l">
              <a:defRPr sz="288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2862072" y="4361689"/>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11" indent="0" algn="ctr">
              <a:buFontTx/>
              <a:buNone/>
              <a:defRPr sz="2800">
                <a:solidFill>
                  <a:schemeClr val="tx2"/>
                </a:solidFill>
                <a:latin typeface="Trebuchet MS" panose="020B0603020202020204" pitchFamily="34" charset="0"/>
              </a:defRPr>
            </a:lvl2pPr>
            <a:lvl3pPr marL="1089047" indent="0" algn="ctr">
              <a:buFontTx/>
              <a:buNone/>
              <a:defRPr sz="2800">
                <a:solidFill>
                  <a:schemeClr val="tx2"/>
                </a:solidFill>
                <a:latin typeface="Trebuchet MS" panose="020B0603020202020204" pitchFamily="34" charset="0"/>
              </a:defRPr>
            </a:lvl3pPr>
            <a:lvl4pPr marL="1546256" indent="0" algn="ctr">
              <a:buFontTx/>
              <a:buNone/>
              <a:defRPr sz="2800">
                <a:solidFill>
                  <a:schemeClr val="tx2"/>
                </a:solidFill>
                <a:latin typeface="Trebuchet MS" panose="020B0603020202020204" pitchFamily="34" charset="0"/>
              </a:defRPr>
            </a:lvl4pPr>
            <a:lvl5pPr marL="1889163"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5438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9859926" y="5721963"/>
            <a:ext cx="1006548" cy="3173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Tree>
    <p:extLst>
      <p:ext uri="{BB962C8B-B14F-4D97-AF65-F5344CB8AC3E}">
        <p14:creationId xmlns:p14="http://schemas.microsoft.com/office/powerpoint/2010/main" val="35858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Tree>
    <p:extLst>
      <p:ext uri="{BB962C8B-B14F-4D97-AF65-F5344CB8AC3E}">
        <p14:creationId xmlns:p14="http://schemas.microsoft.com/office/powerpoint/2010/main" val="371803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
        <p:nvSpPr>
          <p:cNvPr id="2" name="Title 1"/>
          <p:cNvSpPr>
            <a:spLocks noGrp="1"/>
          </p:cNvSpPr>
          <p:nvPr>
            <p:ph type="title"/>
          </p:nvPr>
        </p:nvSpPr>
        <p:spPr>
          <a:xfrm>
            <a:off x="498348" y="5169474"/>
            <a:ext cx="9976104" cy="535531"/>
          </a:xfrm>
        </p:spPr>
        <p:txBody>
          <a:bodyPr anchor="ctr"/>
          <a:lstStyle>
            <a:lvl1pPr algn="ctr">
              <a:defRPr sz="2880">
                <a:solidFill>
                  <a:schemeClr val="bg1"/>
                </a:solidFill>
              </a:defRPr>
            </a:lvl1pPr>
          </a:lstStyle>
          <a:p>
            <a:r>
              <a:rPr lang="en-US"/>
              <a:t>Click to edit Master title style</a:t>
            </a:r>
          </a:p>
        </p:txBody>
      </p:sp>
    </p:spTree>
    <p:extLst>
      <p:ext uri="{BB962C8B-B14F-4D97-AF65-F5344CB8AC3E}">
        <p14:creationId xmlns:p14="http://schemas.microsoft.com/office/powerpoint/2010/main" val="59761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0972800" cy="6172200"/>
          </a:xfrm>
          <a:prstGeom prst="rect">
            <a:avLst/>
          </a:prstGeom>
        </p:spPr>
      </p:pic>
    </p:spTree>
    <p:extLst>
      <p:ext uri="{BB962C8B-B14F-4D97-AF65-F5344CB8AC3E}">
        <p14:creationId xmlns:p14="http://schemas.microsoft.com/office/powerpoint/2010/main" val="301402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4" name="Google Shape;34;p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 name="Google Shape;38;p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6"/>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0"/>
        <p:cNvGrpSpPr/>
        <p:nvPr/>
      </p:nvGrpSpPr>
      <p:grpSpPr>
        <a:xfrm>
          <a:off x="0" y="0"/>
          <a:ext cx="0" cy="0"/>
          <a:chOff x="0" y="0"/>
          <a:chExt cx="0" cy="0"/>
        </a:xfrm>
      </p:grpSpPr>
      <p:sp>
        <p:nvSpPr>
          <p:cNvPr id="41" name="Google Shape;41;p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 name="Google Shape;42;p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519232" y="1798590"/>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8"/>
          <p:cNvSpPr txBox="1">
            <a:spLocks noGrp="1"/>
          </p:cNvSpPr>
          <p:nvPr>
            <p:ph type="body" idx="1"/>
          </p:nvPr>
        </p:nvSpPr>
        <p:spPr>
          <a:xfrm>
            <a:off x="519231"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6" name="Google Shape;46;p8"/>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7" name="Google Shape;47;p8"/>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8"/>
        <p:cNvGrpSpPr/>
        <p:nvPr/>
      </p:nvGrpSpPr>
      <p:grpSpPr>
        <a:xfrm>
          <a:off x="0" y="0"/>
          <a:ext cx="0" cy="0"/>
          <a:chOff x="0" y="0"/>
          <a:chExt cx="0" cy="0"/>
        </a:xfrm>
      </p:grpSpPr>
      <p:sp>
        <p:nvSpPr>
          <p:cNvPr id="49" name="Google Shape;49;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blip>
          <a:srcRect l="5058" t="47208" r="45983" b="3783"/>
          <a:stretch/>
        </p:blipFill>
        <p:spPr>
          <a:xfrm rot="10800000" flipH="1">
            <a:off x="0" y="0"/>
            <a:ext cx="10972800" cy="6172200"/>
          </a:xfrm>
          <a:prstGeom prst="rect">
            <a:avLst/>
          </a:prstGeom>
          <a:noFill/>
          <a:ln>
            <a:noFill/>
          </a:ln>
        </p:spPr>
      </p:pic>
      <p:sp>
        <p:nvSpPr>
          <p:cNvPr id="52" name="Google Shape;52;p10"/>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
          <p:cNvSpPr txBox="1">
            <a:spLocks noGrp="1"/>
          </p:cNvSpPr>
          <p:nvPr>
            <p:ph type="title"/>
          </p:nvPr>
        </p:nvSpPr>
        <p:spPr>
          <a:xfrm>
            <a:off x="499743" y="7297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1"/>
          <p:cNvSpPr txBox="1"/>
          <p:nvPr/>
        </p:nvSpPr>
        <p:spPr>
          <a:xfrm>
            <a:off x="9749165" y="5857880"/>
            <a:ext cx="321027" cy="138499"/>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1"/>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4" y="521209"/>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9749166" y="5875678"/>
            <a:ext cx="321027" cy="110800"/>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20" kern="1200" smtClean="0">
                <a:solidFill>
                  <a:schemeClr val="accent5"/>
                </a:solidFill>
                <a:latin typeface="Trebuchet MS" panose="020B0603020202020204" pitchFamily="34" charset="0"/>
                <a:ea typeface="MS PGothic" pitchFamily="34" charset="-128"/>
                <a:cs typeface="+mn-cs"/>
              </a:rPr>
              <a:pPr algn="r"/>
              <a:t>‹#›</a:t>
            </a:fld>
            <a:r>
              <a:rPr lang="en-US" sz="720" cap="none" baseline="0">
                <a:solidFill>
                  <a:schemeClr val="accent5"/>
                </a:solidFill>
                <a:latin typeface="Trebuchet MS" panose="020B0603020202020204" pitchFamily="34" charset="0"/>
              </a:rPr>
              <a:t> </a:t>
            </a:r>
            <a:endParaRPr lang="en-US" sz="72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0"/>
          <a:stretch>
            <a:fillRect/>
          </a:stretch>
        </p:blipFill>
        <p:spPr>
          <a:xfrm>
            <a:off x="10288290" y="5814736"/>
            <a:ext cx="475887" cy="237944"/>
          </a:xfrm>
          <a:prstGeom prst="rect">
            <a:avLst/>
          </a:prstGeom>
        </p:spPr>
      </p:pic>
    </p:spTree>
    <p:extLst>
      <p:ext uri="{BB962C8B-B14F-4D97-AF65-F5344CB8AC3E}">
        <p14:creationId xmlns:p14="http://schemas.microsoft.com/office/powerpoint/2010/main" val="1823860820"/>
      </p:ext>
    </p:extLst>
  </p:cSld>
  <p:clrMap bg1="dk2" tx1="lt1" bg2="dk1"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9" algn="l" rtl="0" eaLnBrk="1" fontAlgn="base" hangingPunct="1">
        <a:spcBef>
          <a:spcPct val="0"/>
        </a:spcBef>
        <a:spcAft>
          <a:spcPct val="0"/>
        </a:spcAft>
        <a:defRPr sz="3200" b="1">
          <a:solidFill>
            <a:srgbClr val="73B900"/>
          </a:solidFill>
          <a:latin typeface="Arial" charset="0"/>
        </a:defRPr>
      </a:lvl6pPr>
      <a:lvl7pPr marL="914418" algn="l" rtl="0" eaLnBrk="1" fontAlgn="base" hangingPunct="1">
        <a:spcBef>
          <a:spcPct val="0"/>
        </a:spcBef>
        <a:spcAft>
          <a:spcPct val="0"/>
        </a:spcAft>
        <a:defRPr sz="3200" b="1">
          <a:solidFill>
            <a:srgbClr val="73B900"/>
          </a:solidFill>
          <a:latin typeface="Arial" charset="0"/>
        </a:defRPr>
      </a:lvl7pPr>
      <a:lvl8pPr marL="1371628" algn="l" rtl="0" eaLnBrk="1" fontAlgn="base" hangingPunct="1">
        <a:spcBef>
          <a:spcPct val="0"/>
        </a:spcBef>
        <a:spcAft>
          <a:spcPct val="0"/>
        </a:spcAft>
        <a:defRPr sz="3200" b="1">
          <a:solidFill>
            <a:srgbClr val="73B900"/>
          </a:solidFill>
          <a:latin typeface="Arial" charset="0"/>
        </a:defRPr>
      </a:lvl8pPr>
      <a:lvl9pPr marL="1828837"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40" b="0">
          <a:solidFill>
            <a:schemeClr val="accent4"/>
          </a:solidFill>
          <a:latin typeface="Trebuchet MS" pitchFamily="34" charset="0"/>
          <a:ea typeface="+mn-ea"/>
          <a:cs typeface="+mn-cs"/>
        </a:defRPr>
      </a:lvl1pPr>
      <a:lvl2pPr marL="571511"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47"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61" indent="-228605" algn="l" rtl="0" eaLnBrk="1" fontAlgn="base" hangingPunct="1">
        <a:spcBef>
          <a:spcPct val="20000"/>
        </a:spcBef>
        <a:spcAft>
          <a:spcPct val="0"/>
        </a:spcAft>
        <a:buChar char="–"/>
        <a:defRPr sz="2000">
          <a:solidFill>
            <a:schemeClr val="bg1"/>
          </a:solidFill>
          <a:latin typeface="+mn-lt"/>
        </a:defRPr>
      </a:lvl4pPr>
      <a:lvl5pPr marL="2117767" indent="-228605" algn="l" rtl="0" eaLnBrk="1" fontAlgn="base" hangingPunct="1">
        <a:spcBef>
          <a:spcPct val="20000"/>
        </a:spcBef>
        <a:spcAft>
          <a:spcPct val="0"/>
        </a:spcAft>
        <a:buChar char="»"/>
        <a:defRPr sz="2000">
          <a:solidFill>
            <a:schemeClr val="bg1"/>
          </a:solidFill>
          <a:latin typeface="+mn-lt"/>
        </a:defRPr>
      </a:lvl5pPr>
      <a:lvl6pPr marL="2574976" indent="-228605" algn="l" rtl="0" eaLnBrk="1" fontAlgn="base" hangingPunct="1">
        <a:spcBef>
          <a:spcPct val="20000"/>
        </a:spcBef>
        <a:spcAft>
          <a:spcPct val="0"/>
        </a:spcAft>
        <a:buChar char="»"/>
        <a:defRPr sz="2000">
          <a:solidFill>
            <a:schemeClr val="bg1"/>
          </a:solidFill>
          <a:latin typeface="+mn-lt"/>
        </a:defRPr>
      </a:lvl6pPr>
      <a:lvl7pPr marL="3032186" indent="-228605" algn="l" rtl="0" eaLnBrk="1" fontAlgn="base" hangingPunct="1">
        <a:spcBef>
          <a:spcPct val="20000"/>
        </a:spcBef>
        <a:spcAft>
          <a:spcPct val="0"/>
        </a:spcAft>
        <a:buChar char="»"/>
        <a:defRPr sz="2000">
          <a:solidFill>
            <a:schemeClr val="bg1"/>
          </a:solidFill>
          <a:latin typeface="+mn-lt"/>
        </a:defRPr>
      </a:lvl7pPr>
      <a:lvl8pPr marL="3489395" indent="-228605" algn="l" rtl="0" eaLnBrk="1" fontAlgn="base" hangingPunct="1">
        <a:spcBef>
          <a:spcPct val="20000"/>
        </a:spcBef>
        <a:spcAft>
          <a:spcPct val="0"/>
        </a:spcAft>
        <a:buChar char="»"/>
        <a:defRPr sz="2000">
          <a:solidFill>
            <a:schemeClr val="bg1"/>
          </a:solidFill>
          <a:latin typeface="+mn-lt"/>
        </a:defRPr>
      </a:lvl8pPr>
      <a:lvl9pPr marL="3946604" indent="-228605"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18" rtl="0" eaLnBrk="1" latinLnBrk="0" hangingPunct="1">
        <a:defRPr sz="1800" kern="1200">
          <a:solidFill>
            <a:schemeClr val="tx1"/>
          </a:solidFill>
          <a:latin typeface="+mn-lt"/>
          <a:ea typeface="+mn-ea"/>
          <a:cs typeface="+mn-cs"/>
        </a:defRPr>
      </a:lvl1pPr>
      <a:lvl2pPr marL="457209" algn="l" defTabSz="914418" rtl="0" eaLnBrk="1" latinLnBrk="0" hangingPunct="1">
        <a:defRPr sz="1800" kern="1200">
          <a:solidFill>
            <a:schemeClr val="tx1"/>
          </a:solidFill>
          <a:latin typeface="+mn-lt"/>
          <a:ea typeface="+mn-ea"/>
          <a:cs typeface="+mn-cs"/>
        </a:defRPr>
      </a:lvl2pPr>
      <a:lvl3pPr marL="914418" algn="l" defTabSz="914418" rtl="0" eaLnBrk="1" latinLnBrk="0" hangingPunct="1">
        <a:defRPr sz="1800" kern="1200">
          <a:solidFill>
            <a:schemeClr val="tx1"/>
          </a:solidFill>
          <a:latin typeface="+mn-lt"/>
          <a:ea typeface="+mn-ea"/>
          <a:cs typeface="+mn-cs"/>
        </a:defRPr>
      </a:lvl3pPr>
      <a:lvl4pPr marL="1371628" algn="l" defTabSz="914418" rtl="0" eaLnBrk="1" latinLnBrk="0" hangingPunct="1">
        <a:defRPr sz="1800" kern="1200">
          <a:solidFill>
            <a:schemeClr val="tx1"/>
          </a:solidFill>
          <a:latin typeface="+mn-lt"/>
          <a:ea typeface="+mn-ea"/>
          <a:cs typeface="+mn-cs"/>
        </a:defRPr>
      </a:lvl4pPr>
      <a:lvl5pPr marL="1828837" algn="l" defTabSz="914418" rtl="0" eaLnBrk="1" latinLnBrk="0" hangingPunct="1">
        <a:defRPr sz="1800" kern="1200">
          <a:solidFill>
            <a:schemeClr val="tx1"/>
          </a:solidFill>
          <a:latin typeface="+mn-lt"/>
          <a:ea typeface="+mn-ea"/>
          <a:cs typeface="+mn-cs"/>
        </a:defRPr>
      </a:lvl5pPr>
      <a:lvl6pPr marL="2286046" algn="l" defTabSz="914418" rtl="0" eaLnBrk="1" latinLnBrk="0" hangingPunct="1">
        <a:defRPr sz="1800" kern="1200">
          <a:solidFill>
            <a:schemeClr val="tx1"/>
          </a:solidFill>
          <a:latin typeface="+mn-lt"/>
          <a:ea typeface="+mn-ea"/>
          <a:cs typeface="+mn-cs"/>
        </a:defRPr>
      </a:lvl6pPr>
      <a:lvl7pPr marL="2743255" algn="l" defTabSz="914418" rtl="0" eaLnBrk="1" latinLnBrk="0" hangingPunct="1">
        <a:defRPr sz="1800" kern="1200">
          <a:solidFill>
            <a:schemeClr val="tx1"/>
          </a:solidFill>
          <a:latin typeface="+mn-lt"/>
          <a:ea typeface="+mn-ea"/>
          <a:cs typeface="+mn-cs"/>
        </a:defRPr>
      </a:lvl7pPr>
      <a:lvl8pPr marL="3200464" algn="l" defTabSz="914418" rtl="0" eaLnBrk="1" latinLnBrk="0" hangingPunct="1">
        <a:defRPr sz="1800" kern="1200">
          <a:solidFill>
            <a:schemeClr val="tx1"/>
          </a:solidFill>
          <a:latin typeface="+mn-lt"/>
          <a:ea typeface="+mn-ea"/>
          <a:cs typeface="+mn-cs"/>
        </a:defRPr>
      </a:lvl8pPr>
      <a:lvl9pPr marL="3657673" algn="l" defTabSz="9144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378_29FA7368.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37B_9C5C77E1.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microsoft.com/office/2018/10/relationships/comments" Target="../comments/modernComment_379_F39A88B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ai/triton/pull/2326"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2211.1001" TargetMode="External"/><Relationship Id="rId2" Type="http://schemas.openxmlformats.org/officeDocument/2006/relationships/hyperlink" Target="https://arxiv.org/abs/2210.03052" TargetMode="External"/><Relationship Id="rId1" Type="http://schemas.openxmlformats.org/officeDocument/2006/relationships/slideLayout" Target="../slideLayouts/slideLayout4.xml"/><Relationship Id="rId5" Type="http://schemas.openxmlformats.org/officeDocument/2006/relationships/hyperlink" Target="https://github.com/pyg-team/pyg-lib/blob/master/pyg_lib/csrc/ops/cuda/matmul_kernel.cu" TargetMode="External"/><Relationship Id="rId4" Type="http://schemas.openxmlformats.org/officeDocument/2006/relationships/hyperlink" Target="https://github.com/pytorch/pytorch/blob/5d5990fc49260cfd717df629017720109c89f1d4/aten/src/ATen/native/nested/cuda/NestedTensorMatmul.cu#L72"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Font typeface="Trebuchet MS"/>
              <a:buNone/>
            </a:pPr>
            <a:r>
              <a:rPr lang="en-US" dirty="0"/>
              <a:t>Bin Fan, Jack Kosaian, Vinod Grover | Sep 20, 2023</a:t>
            </a:r>
            <a:endParaRPr dirty="0"/>
          </a:p>
        </p:txBody>
      </p:sp>
      <p:sp>
        <p:nvSpPr>
          <p:cNvPr id="87" name="Google Shape;87;p18"/>
          <p:cNvSpPr txBox="1">
            <a:spLocks noGrp="1"/>
          </p:cNvSpPr>
          <p:nvPr>
            <p:ph type="title"/>
          </p:nvPr>
        </p:nvSpPr>
        <p:spPr>
          <a:xfrm>
            <a:off x="481649" y="4405225"/>
            <a:ext cx="10104300" cy="982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Grouped GEMM in Triton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Grouped GEMM</a:t>
            </a:r>
          </a:p>
        </p:txBody>
      </p:sp>
      <p:grpSp>
        <p:nvGrpSpPr>
          <p:cNvPr id="51" name="Group 50">
            <a:extLst>
              <a:ext uri="{FF2B5EF4-FFF2-40B4-BE49-F238E27FC236}">
                <a16:creationId xmlns:a16="http://schemas.microsoft.com/office/drawing/2014/main" id="{D425281D-4A3B-7E8C-C5B6-08D25A3FE74B}"/>
              </a:ext>
            </a:extLst>
          </p:cNvPr>
          <p:cNvGrpSpPr/>
          <p:nvPr/>
        </p:nvGrpSpPr>
        <p:grpSpPr>
          <a:xfrm>
            <a:off x="2961161" y="1789450"/>
            <a:ext cx="1081144" cy="1028101"/>
            <a:chOff x="3913093" y="7080875"/>
            <a:chExt cx="1801906" cy="1713501"/>
          </a:xfrm>
        </p:grpSpPr>
        <p:grpSp>
          <p:nvGrpSpPr>
            <p:cNvPr id="52" name="Group 51">
              <a:extLst>
                <a:ext uri="{FF2B5EF4-FFF2-40B4-BE49-F238E27FC236}">
                  <a16:creationId xmlns:a16="http://schemas.microsoft.com/office/drawing/2014/main" id="{3164039E-1AC2-D299-E540-8867738B172D}"/>
                </a:ext>
              </a:extLst>
            </p:cNvPr>
            <p:cNvGrpSpPr/>
            <p:nvPr/>
          </p:nvGrpSpPr>
          <p:grpSpPr>
            <a:xfrm>
              <a:off x="4195481" y="7557246"/>
              <a:ext cx="1237131" cy="1237130"/>
              <a:chOff x="2111187" y="7261411"/>
              <a:chExt cx="1237131" cy="1237130"/>
            </a:xfrm>
          </p:grpSpPr>
          <p:sp>
            <p:nvSpPr>
              <p:cNvPr id="54" name="Rectangle 53">
                <a:extLst>
                  <a:ext uri="{FF2B5EF4-FFF2-40B4-BE49-F238E27FC236}">
                    <a16:creationId xmlns:a16="http://schemas.microsoft.com/office/drawing/2014/main" id="{B1224754-BD2D-1DFD-DA7F-49D54BF53DC4}"/>
                  </a:ext>
                </a:extLst>
              </p:cNvPr>
              <p:cNvSpPr/>
              <p:nvPr/>
            </p:nvSpPr>
            <p:spPr>
              <a:xfrm>
                <a:off x="2111188"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55" name="Rectangle 54">
                <a:extLst>
                  <a:ext uri="{FF2B5EF4-FFF2-40B4-BE49-F238E27FC236}">
                    <a16:creationId xmlns:a16="http://schemas.microsoft.com/office/drawing/2014/main" id="{1BF50194-C88D-2DD5-B7A9-6A33108DFF93}"/>
                  </a:ext>
                </a:extLst>
              </p:cNvPr>
              <p:cNvSpPr/>
              <p:nvPr/>
            </p:nvSpPr>
            <p:spPr>
              <a:xfrm>
                <a:off x="2111187"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56" name="Rectangle 55">
                <a:extLst>
                  <a:ext uri="{FF2B5EF4-FFF2-40B4-BE49-F238E27FC236}">
                    <a16:creationId xmlns:a16="http://schemas.microsoft.com/office/drawing/2014/main" id="{B0646FF6-7965-9D86-3B2B-3E99E12941E5}"/>
                  </a:ext>
                </a:extLst>
              </p:cNvPr>
              <p:cNvSpPr/>
              <p:nvPr/>
            </p:nvSpPr>
            <p:spPr>
              <a:xfrm>
                <a:off x="2729753"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57" name="Rectangle 56">
                <a:extLst>
                  <a:ext uri="{FF2B5EF4-FFF2-40B4-BE49-F238E27FC236}">
                    <a16:creationId xmlns:a16="http://schemas.microsoft.com/office/drawing/2014/main" id="{404A4F3A-D74E-4C20-E3FE-ABFE24D608D2}"/>
                  </a:ext>
                </a:extLst>
              </p:cNvPr>
              <p:cNvSpPr/>
              <p:nvPr/>
            </p:nvSpPr>
            <p:spPr>
              <a:xfrm>
                <a:off x="2729752"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grpSp>
        <p:sp>
          <p:nvSpPr>
            <p:cNvPr id="53" name="TextBox 52">
              <a:extLst>
                <a:ext uri="{FF2B5EF4-FFF2-40B4-BE49-F238E27FC236}">
                  <a16:creationId xmlns:a16="http://schemas.microsoft.com/office/drawing/2014/main" id="{0939977D-8464-A942-B8FE-9D9DF4714DD1}"/>
                </a:ext>
              </a:extLst>
            </p:cNvPr>
            <p:cNvSpPr txBox="1"/>
            <p:nvPr/>
          </p:nvSpPr>
          <p:spPr>
            <a:xfrm>
              <a:off x="3913093"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0</a:t>
              </a:r>
            </a:p>
          </p:txBody>
        </p:sp>
      </p:grpSp>
      <p:grpSp>
        <p:nvGrpSpPr>
          <p:cNvPr id="58" name="Group 57">
            <a:extLst>
              <a:ext uri="{FF2B5EF4-FFF2-40B4-BE49-F238E27FC236}">
                <a16:creationId xmlns:a16="http://schemas.microsoft.com/office/drawing/2014/main" id="{9A3C72FB-6965-FADB-73BD-8356A3ABF068}"/>
              </a:ext>
            </a:extLst>
          </p:cNvPr>
          <p:cNvGrpSpPr/>
          <p:nvPr/>
        </p:nvGrpSpPr>
        <p:grpSpPr>
          <a:xfrm>
            <a:off x="4770014" y="1789449"/>
            <a:ext cx="1113417" cy="1028101"/>
            <a:chOff x="7950023" y="2125849"/>
            <a:chExt cx="1855695" cy="1713501"/>
          </a:xfrm>
        </p:grpSpPr>
        <p:sp>
          <p:nvSpPr>
            <p:cNvPr id="59" name="TextBox 58">
              <a:extLst>
                <a:ext uri="{FF2B5EF4-FFF2-40B4-BE49-F238E27FC236}">
                  <a16:creationId xmlns:a16="http://schemas.microsoft.com/office/drawing/2014/main" id="{C1F15D54-5999-1228-1654-D9E5B4C826F5}"/>
                </a:ext>
              </a:extLst>
            </p:cNvPr>
            <p:cNvSpPr txBox="1"/>
            <p:nvPr/>
          </p:nvSpPr>
          <p:spPr>
            <a:xfrm>
              <a:off x="7976916" y="2125849"/>
              <a:ext cx="1801907"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1</a:t>
              </a:r>
            </a:p>
          </p:txBody>
        </p:sp>
        <p:grpSp>
          <p:nvGrpSpPr>
            <p:cNvPr id="60" name="Group 59">
              <a:extLst>
                <a:ext uri="{FF2B5EF4-FFF2-40B4-BE49-F238E27FC236}">
                  <a16:creationId xmlns:a16="http://schemas.microsoft.com/office/drawing/2014/main" id="{103F08EE-295B-F5D9-0972-EEBA6201EFAD}"/>
                </a:ext>
              </a:extLst>
            </p:cNvPr>
            <p:cNvGrpSpPr/>
            <p:nvPr/>
          </p:nvGrpSpPr>
          <p:grpSpPr>
            <a:xfrm>
              <a:off x="7950023" y="2602220"/>
              <a:ext cx="1855695" cy="1237130"/>
              <a:chOff x="7950023" y="2602220"/>
              <a:chExt cx="1855695" cy="1237130"/>
            </a:xfrm>
          </p:grpSpPr>
          <p:sp>
            <p:nvSpPr>
              <p:cNvPr id="61" name="Rectangle 60">
                <a:extLst>
                  <a:ext uri="{FF2B5EF4-FFF2-40B4-BE49-F238E27FC236}">
                    <a16:creationId xmlns:a16="http://schemas.microsoft.com/office/drawing/2014/main" id="{1E14F399-C5C8-63B3-DFB5-6799B363C26E}"/>
                  </a:ext>
                </a:extLst>
              </p:cNvPr>
              <p:cNvSpPr/>
              <p:nvPr/>
            </p:nvSpPr>
            <p:spPr>
              <a:xfrm>
                <a:off x="7950024"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62" name="Rectangle 61">
                <a:extLst>
                  <a:ext uri="{FF2B5EF4-FFF2-40B4-BE49-F238E27FC236}">
                    <a16:creationId xmlns:a16="http://schemas.microsoft.com/office/drawing/2014/main" id="{3F97BDA0-326E-53A1-4A1D-D4989DC9A88F}"/>
                  </a:ext>
                </a:extLst>
              </p:cNvPr>
              <p:cNvSpPr/>
              <p:nvPr/>
            </p:nvSpPr>
            <p:spPr>
              <a:xfrm>
                <a:off x="7950023"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63" name="Rectangle 62">
                <a:extLst>
                  <a:ext uri="{FF2B5EF4-FFF2-40B4-BE49-F238E27FC236}">
                    <a16:creationId xmlns:a16="http://schemas.microsoft.com/office/drawing/2014/main" id="{955AE365-6A34-F27A-DD20-FBF9918E21A6}"/>
                  </a:ext>
                </a:extLst>
              </p:cNvPr>
              <p:cNvSpPr/>
              <p:nvPr/>
            </p:nvSpPr>
            <p:spPr>
              <a:xfrm>
                <a:off x="8568589"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64" name="Rectangle 63">
                <a:extLst>
                  <a:ext uri="{FF2B5EF4-FFF2-40B4-BE49-F238E27FC236}">
                    <a16:creationId xmlns:a16="http://schemas.microsoft.com/office/drawing/2014/main" id="{7A7361F3-0327-9424-FBEB-746AB35222BF}"/>
                  </a:ext>
                </a:extLst>
              </p:cNvPr>
              <p:cNvSpPr/>
              <p:nvPr/>
            </p:nvSpPr>
            <p:spPr>
              <a:xfrm>
                <a:off x="8568588"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65" name="Rectangle 64">
                <a:extLst>
                  <a:ext uri="{FF2B5EF4-FFF2-40B4-BE49-F238E27FC236}">
                    <a16:creationId xmlns:a16="http://schemas.microsoft.com/office/drawing/2014/main" id="{39716220-A688-B005-06C1-6B6ADECF4C0A}"/>
                  </a:ext>
                </a:extLst>
              </p:cNvPr>
              <p:cNvSpPr/>
              <p:nvPr/>
            </p:nvSpPr>
            <p:spPr>
              <a:xfrm>
                <a:off x="9187153"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66" name="Rectangle 65">
                <a:extLst>
                  <a:ext uri="{FF2B5EF4-FFF2-40B4-BE49-F238E27FC236}">
                    <a16:creationId xmlns:a16="http://schemas.microsoft.com/office/drawing/2014/main" id="{FA293887-0070-A446-630B-781DB89CF744}"/>
                  </a:ext>
                </a:extLst>
              </p:cNvPr>
              <p:cNvSpPr/>
              <p:nvPr/>
            </p:nvSpPr>
            <p:spPr>
              <a:xfrm>
                <a:off x="9187152"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67" name="Group 66">
            <a:extLst>
              <a:ext uri="{FF2B5EF4-FFF2-40B4-BE49-F238E27FC236}">
                <a16:creationId xmlns:a16="http://schemas.microsoft.com/office/drawing/2014/main" id="{15FA7B8C-42C5-AFD4-7324-B717FA148221}"/>
              </a:ext>
            </a:extLst>
          </p:cNvPr>
          <p:cNvGrpSpPr/>
          <p:nvPr/>
        </p:nvGrpSpPr>
        <p:grpSpPr>
          <a:xfrm>
            <a:off x="6611143" y="1789450"/>
            <a:ext cx="1081144" cy="1399240"/>
            <a:chOff x="8730129" y="7080875"/>
            <a:chExt cx="1801906" cy="2332066"/>
          </a:xfrm>
        </p:grpSpPr>
        <p:sp>
          <p:nvSpPr>
            <p:cNvPr id="68" name="TextBox 67">
              <a:extLst>
                <a:ext uri="{FF2B5EF4-FFF2-40B4-BE49-F238E27FC236}">
                  <a16:creationId xmlns:a16="http://schemas.microsoft.com/office/drawing/2014/main" id="{557A2374-C9B4-138B-DB6A-3FD7BAF7F167}"/>
                </a:ext>
              </a:extLst>
            </p:cNvPr>
            <p:cNvSpPr txBox="1"/>
            <p:nvPr/>
          </p:nvSpPr>
          <p:spPr>
            <a:xfrm>
              <a:off x="8730129"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2</a:t>
              </a:r>
            </a:p>
          </p:txBody>
        </p:sp>
        <p:grpSp>
          <p:nvGrpSpPr>
            <p:cNvPr id="69" name="Group 68">
              <a:extLst>
                <a:ext uri="{FF2B5EF4-FFF2-40B4-BE49-F238E27FC236}">
                  <a16:creationId xmlns:a16="http://schemas.microsoft.com/office/drawing/2014/main" id="{FC632424-64A1-C436-5ACB-B8E008FCA716}"/>
                </a:ext>
              </a:extLst>
            </p:cNvPr>
            <p:cNvGrpSpPr/>
            <p:nvPr/>
          </p:nvGrpSpPr>
          <p:grpSpPr>
            <a:xfrm>
              <a:off x="9012514" y="7557246"/>
              <a:ext cx="1237134" cy="1855695"/>
              <a:chOff x="9012514" y="7557246"/>
              <a:chExt cx="1237134" cy="1855695"/>
            </a:xfrm>
          </p:grpSpPr>
          <p:sp>
            <p:nvSpPr>
              <p:cNvPr id="70" name="Rectangle 69">
                <a:extLst>
                  <a:ext uri="{FF2B5EF4-FFF2-40B4-BE49-F238E27FC236}">
                    <a16:creationId xmlns:a16="http://schemas.microsoft.com/office/drawing/2014/main" id="{64936CBE-3A19-1121-88DD-0FF0913FA90C}"/>
                  </a:ext>
                </a:extLst>
              </p:cNvPr>
              <p:cNvSpPr/>
              <p:nvPr/>
            </p:nvSpPr>
            <p:spPr>
              <a:xfrm>
                <a:off x="9012518"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71" name="Rectangle 70">
                <a:extLst>
                  <a:ext uri="{FF2B5EF4-FFF2-40B4-BE49-F238E27FC236}">
                    <a16:creationId xmlns:a16="http://schemas.microsoft.com/office/drawing/2014/main" id="{C023303D-17F0-6A2E-7AC4-71FCFEC68DD0}"/>
                  </a:ext>
                </a:extLst>
              </p:cNvPr>
              <p:cNvSpPr/>
              <p:nvPr/>
            </p:nvSpPr>
            <p:spPr>
              <a:xfrm>
                <a:off x="9012517"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72" name="Rectangle 71">
                <a:extLst>
                  <a:ext uri="{FF2B5EF4-FFF2-40B4-BE49-F238E27FC236}">
                    <a16:creationId xmlns:a16="http://schemas.microsoft.com/office/drawing/2014/main" id="{6E65ED93-242A-D888-33DE-898CC006075F}"/>
                  </a:ext>
                </a:extLst>
              </p:cNvPr>
              <p:cNvSpPr/>
              <p:nvPr/>
            </p:nvSpPr>
            <p:spPr>
              <a:xfrm>
                <a:off x="9631083"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73" name="Rectangle 72">
                <a:extLst>
                  <a:ext uri="{FF2B5EF4-FFF2-40B4-BE49-F238E27FC236}">
                    <a16:creationId xmlns:a16="http://schemas.microsoft.com/office/drawing/2014/main" id="{2CA38CC1-5FBA-4604-9574-7CC8E0983C25}"/>
                  </a:ext>
                </a:extLst>
              </p:cNvPr>
              <p:cNvSpPr/>
              <p:nvPr/>
            </p:nvSpPr>
            <p:spPr>
              <a:xfrm>
                <a:off x="9631082"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74" name="Rectangle 73">
                <a:extLst>
                  <a:ext uri="{FF2B5EF4-FFF2-40B4-BE49-F238E27FC236}">
                    <a16:creationId xmlns:a16="http://schemas.microsoft.com/office/drawing/2014/main" id="{B1DED891-40B9-E413-36D4-7D5DDC076CC9}"/>
                  </a:ext>
                </a:extLst>
              </p:cNvPr>
              <p:cNvSpPr/>
              <p:nvPr/>
            </p:nvSpPr>
            <p:spPr>
              <a:xfrm>
                <a:off x="9012514"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75" name="Rectangle 74">
                <a:extLst>
                  <a:ext uri="{FF2B5EF4-FFF2-40B4-BE49-F238E27FC236}">
                    <a16:creationId xmlns:a16="http://schemas.microsoft.com/office/drawing/2014/main" id="{499D11FB-40F1-4D50-B47A-F424FE0B9FD4}"/>
                  </a:ext>
                </a:extLst>
              </p:cNvPr>
              <p:cNvSpPr/>
              <p:nvPr/>
            </p:nvSpPr>
            <p:spPr>
              <a:xfrm>
                <a:off x="9631079"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5" name="Group 4">
            <a:extLst>
              <a:ext uri="{FF2B5EF4-FFF2-40B4-BE49-F238E27FC236}">
                <a16:creationId xmlns:a16="http://schemas.microsoft.com/office/drawing/2014/main" id="{322D0E85-7B5B-38CD-B22B-83BAD52D7FEC}"/>
              </a:ext>
            </a:extLst>
          </p:cNvPr>
          <p:cNvGrpSpPr/>
          <p:nvPr/>
        </p:nvGrpSpPr>
        <p:grpSpPr>
          <a:xfrm>
            <a:off x="845190" y="4435184"/>
            <a:ext cx="9282421" cy="1154017"/>
            <a:chOff x="1073512" y="7391973"/>
            <a:chExt cx="15470702" cy="1923361"/>
          </a:xfrm>
        </p:grpSpPr>
        <p:sp>
          <p:nvSpPr>
            <p:cNvPr id="76" name="Rectangle: Rounded Corners 75">
              <a:extLst>
                <a:ext uri="{FF2B5EF4-FFF2-40B4-BE49-F238E27FC236}">
                  <a16:creationId xmlns:a16="http://schemas.microsoft.com/office/drawing/2014/main" id="{57B756D3-1284-8F94-8691-EF2C5DCC7CED}"/>
                </a:ext>
              </a:extLst>
            </p:cNvPr>
            <p:cNvSpPr/>
            <p:nvPr/>
          </p:nvSpPr>
          <p:spPr>
            <a:xfrm>
              <a:off x="1073512"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0</a:t>
              </a:r>
            </a:p>
          </p:txBody>
        </p:sp>
        <p:sp>
          <p:nvSpPr>
            <p:cNvPr id="79" name="Rectangle: Rounded Corners 78">
              <a:extLst>
                <a:ext uri="{FF2B5EF4-FFF2-40B4-BE49-F238E27FC236}">
                  <a16:creationId xmlns:a16="http://schemas.microsoft.com/office/drawing/2014/main" id="{8B72D4CF-831E-94DB-89B8-7539054EECC1}"/>
                </a:ext>
              </a:extLst>
            </p:cNvPr>
            <p:cNvSpPr/>
            <p:nvPr/>
          </p:nvSpPr>
          <p:spPr>
            <a:xfrm>
              <a:off x="5062345"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1</a:t>
              </a:r>
            </a:p>
          </p:txBody>
        </p:sp>
        <p:sp>
          <p:nvSpPr>
            <p:cNvPr id="84" name="Rectangle: Rounded Corners 83">
              <a:extLst>
                <a:ext uri="{FF2B5EF4-FFF2-40B4-BE49-F238E27FC236}">
                  <a16:creationId xmlns:a16="http://schemas.microsoft.com/office/drawing/2014/main" id="{7DCB1EAA-8031-4A70-1F66-357DFBCBD403}"/>
                </a:ext>
              </a:extLst>
            </p:cNvPr>
            <p:cNvSpPr/>
            <p:nvPr/>
          </p:nvSpPr>
          <p:spPr>
            <a:xfrm>
              <a:off x="9051177"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2</a:t>
              </a:r>
            </a:p>
          </p:txBody>
        </p:sp>
        <p:sp>
          <p:nvSpPr>
            <p:cNvPr id="89" name="Rectangle: Rounded Corners 88">
              <a:extLst>
                <a:ext uri="{FF2B5EF4-FFF2-40B4-BE49-F238E27FC236}">
                  <a16:creationId xmlns:a16="http://schemas.microsoft.com/office/drawing/2014/main" id="{9294D0EF-A864-4654-78BC-F354C7B69DEB}"/>
                </a:ext>
              </a:extLst>
            </p:cNvPr>
            <p:cNvSpPr/>
            <p:nvPr/>
          </p:nvSpPr>
          <p:spPr>
            <a:xfrm>
              <a:off x="13040011"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3</a:t>
              </a:r>
            </a:p>
          </p:txBody>
        </p:sp>
      </p:grpSp>
      <p:sp>
        <p:nvSpPr>
          <p:cNvPr id="93" name="Rectangle 92">
            <a:extLst>
              <a:ext uri="{FF2B5EF4-FFF2-40B4-BE49-F238E27FC236}">
                <a16:creationId xmlns:a16="http://schemas.microsoft.com/office/drawing/2014/main" id="{94662D89-BCE0-01E8-8E0E-1E1F5A4731FB}"/>
              </a:ext>
            </a:extLst>
          </p:cNvPr>
          <p:cNvSpPr/>
          <p:nvPr/>
        </p:nvSpPr>
        <p:spPr>
          <a:xfrm>
            <a:off x="1203375" y="3994021"/>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94" name="Rectangle 93">
            <a:extLst>
              <a:ext uri="{FF2B5EF4-FFF2-40B4-BE49-F238E27FC236}">
                <a16:creationId xmlns:a16="http://schemas.microsoft.com/office/drawing/2014/main" id="{1D7A00B5-41D0-2FB2-2DEA-0C15F6C311A5}"/>
              </a:ext>
            </a:extLst>
          </p:cNvPr>
          <p:cNvSpPr/>
          <p:nvPr/>
        </p:nvSpPr>
        <p:spPr>
          <a:xfrm>
            <a:off x="2218386" y="3994021"/>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95" name="Rectangle 94">
            <a:extLst>
              <a:ext uri="{FF2B5EF4-FFF2-40B4-BE49-F238E27FC236}">
                <a16:creationId xmlns:a16="http://schemas.microsoft.com/office/drawing/2014/main" id="{A5BBE641-027B-C002-90B4-F2556109A66E}"/>
              </a:ext>
            </a:extLst>
          </p:cNvPr>
          <p:cNvSpPr/>
          <p:nvPr/>
        </p:nvSpPr>
        <p:spPr>
          <a:xfrm>
            <a:off x="3596675" y="3994020"/>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96" name="Rectangle 95">
            <a:extLst>
              <a:ext uri="{FF2B5EF4-FFF2-40B4-BE49-F238E27FC236}">
                <a16:creationId xmlns:a16="http://schemas.microsoft.com/office/drawing/2014/main" id="{7B7BA179-D246-01E2-6FE0-3BC74C5E7F21}"/>
              </a:ext>
            </a:extLst>
          </p:cNvPr>
          <p:cNvSpPr/>
          <p:nvPr/>
        </p:nvSpPr>
        <p:spPr>
          <a:xfrm>
            <a:off x="4611686" y="3994020"/>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97" name="Rectangle 96">
            <a:extLst>
              <a:ext uri="{FF2B5EF4-FFF2-40B4-BE49-F238E27FC236}">
                <a16:creationId xmlns:a16="http://schemas.microsoft.com/office/drawing/2014/main" id="{D77D925E-0BC9-238B-90B7-6EDDEA36D2C7}"/>
              </a:ext>
            </a:extLst>
          </p:cNvPr>
          <p:cNvSpPr/>
          <p:nvPr/>
        </p:nvSpPr>
        <p:spPr>
          <a:xfrm>
            <a:off x="5989975" y="3986834"/>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98" name="Rectangle 97">
            <a:extLst>
              <a:ext uri="{FF2B5EF4-FFF2-40B4-BE49-F238E27FC236}">
                <a16:creationId xmlns:a16="http://schemas.microsoft.com/office/drawing/2014/main" id="{25865FAF-2695-2DE1-F674-91E606FCC9AB}"/>
              </a:ext>
            </a:extLst>
          </p:cNvPr>
          <p:cNvSpPr/>
          <p:nvPr/>
        </p:nvSpPr>
        <p:spPr>
          <a:xfrm>
            <a:off x="7004985" y="3986834"/>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99" name="Rectangle 98">
            <a:extLst>
              <a:ext uri="{FF2B5EF4-FFF2-40B4-BE49-F238E27FC236}">
                <a16:creationId xmlns:a16="http://schemas.microsoft.com/office/drawing/2014/main" id="{B62CC4C0-F417-02EC-2B82-8BA2769EFA69}"/>
              </a:ext>
            </a:extLst>
          </p:cNvPr>
          <p:cNvSpPr/>
          <p:nvPr/>
        </p:nvSpPr>
        <p:spPr>
          <a:xfrm>
            <a:off x="8399902" y="3994020"/>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100" name="Rectangle 99">
            <a:extLst>
              <a:ext uri="{FF2B5EF4-FFF2-40B4-BE49-F238E27FC236}">
                <a16:creationId xmlns:a16="http://schemas.microsoft.com/office/drawing/2014/main" id="{C791121F-67E8-EB14-9F60-9AEF4D29B05E}"/>
              </a:ext>
            </a:extLst>
          </p:cNvPr>
          <p:cNvSpPr/>
          <p:nvPr/>
        </p:nvSpPr>
        <p:spPr>
          <a:xfrm>
            <a:off x="9414912" y="3994020"/>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101" name="Rectangle 100">
            <a:extLst>
              <a:ext uri="{FF2B5EF4-FFF2-40B4-BE49-F238E27FC236}">
                <a16:creationId xmlns:a16="http://schemas.microsoft.com/office/drawing/2014/main" id="{FEF7023B-D44F-0315-DC32-EBCE80778DBA}"/>
              </a:ext>
            </a:extLst>
          </p:cNvPr>
          <p:cNvSpPr/>
          <p:nvPr/>
        </p:nvSpPr>
        <p:spPr>
          <a:xfrm>
            <a:off x="1203375" y="3538484"/>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102" name="Rectangle 101">
            <a:extLst>
              <a:ext uri="{FF2B5EF4-FFF2-40B4-BE49-F238E27FC236}">
                <a16:creationId xmlns:a16="http://schemas.microsoft.com/office/drawing/2014/main" id="{812856DB-087A-7506-AF34-DBAC521D7DA8}"/>
              </a:ext>
            </a:extLst>
          </p:cNvPr>
          <p:cNvSpPr/>
          <p:nvPr/>
        </p:nvSpPr>
        <p:spPr>
          <a:xfrm>
            <a:off x="2218386" y="3538484"/>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sp>
        <p:nvSpPr>
          <p:cNvPr id="103" name="Rectangle 102">
            <a:extLst>
              <a:ext uri="{FF2B5EF4-FFF2-40B4-BE49-F238E27FC236}">
                <a16:creationId xmlns:a16="http://schemas.microsoft.com/office/drawing/2014/main" id="{9DD3DA3F-9EDB-0972-8367-0178EE64C9CC}"/>
              </a:ext>
            </a:extLst>
          </p:cNvPr>
          <p:cNvSpPr/>
          <p:nvPr/>
        </p:nvSpPr>
        <p:spPr>
          <a:xfrm>
            <a:off x="3596675" y="354567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104" name="Rectangle 103">
            <a:extLst>
              <a:ext uri="{FF2B5EF4-FFF2-40B4-BE49-F238E27FC236}">
                <a16:creationId xmlns:a16="http://schemas.microsoft.com/office/drawing/2014/main" id="{42CCE516-19C6-4BD4-558E-0CA3A69812E2}"/>
              </a:ext>
            </a:extLst>
          </p:cNvPr>
          <p:cNvSpPr/>
          <p:nvPr/>
        </p:nvSpPr>
        <p:spPr>
          <a:xfrm>
            <a:off x="4611686" y="354567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105" name="Rectangle 104">
            <a:extLst>
              <a:ext uri="{FF2B5EF4-FFF2-40B4-BE49-F238E27FC236}">
                <a16:creationId xmlns:a16="http://schemas.microsoft.com/office/drawing/2014/main" id="{0F7C3361-976E-2DD9-6968-E573B27FA38C}"/>
              </a:ext>
            </a:extLst>
          </p:cNvPr>
          <p:cNvSpPr/>
          <p:nvPr/>
        </p:nvSpPr>
        <p:spPr>
          <a:xfrm>
            <a:off x="5989975" y="3538484"/>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106" name="Rectangle 105">
            <a:extLst>
              <a:ext uri="{FF2B5EF4-FFF2-40B4-BE49-F238E27FC236}">
                <a16:creationId xmlns:a16="http://schemas.microsoft.com/office/drawing/2014/main" id="{3C175B2E-ABAE-A03B-D25A-6B8C142EFC7E}"/>
              </a:ext>
            </a:extLst>
          </p:cNvPr>
          <p:cNvSpPr/>
          <p:nvPr/>
        </p:nvSpPr>
        <p:spPr>
          <a:xfrm>
            <a:off x="7004985" y="3538484"/>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107" name="Rectangle 106">
            <a:extLst>
              <a:ext uri="{FF2B5EF4-FFF2-40B4-BE49-F238E27FC236}">
                <a16:creationId xmlns:a16="http://schemas.microsoft.com/office/drawing/2014/main" id="{FF185BC0-2437-3465-513E-5F7D81991EE2}"/>
              </a:ext>
            </a:extLst>
          </p:cNvPr>
          <p:cNvSpPr/>
          <p:nvPr/>
        </p:nvSpPr>
        <p:spPr>
          <a:xfrm>
            <a:off x="8399902" y="354567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108" name="Rectangle 107">
            <a:extLst>
              <a:ext uri="{FF2B5EF4-FFF2-40B4-BE49-F238E27FC236}">
                <a16:creationId xmlns:a16="http://schemas.microsoft.com/office/drawing/2014/main" id="{BFDB3A75-0C80-57CA-6625-AD8BD888D88E}"/>
              </a:ext>
            </a:extLst>
          </p:cNvPr>
          <p:cNvSpPr/>
          <p:nvPr/>
        </p:nvSpPr>
        <p:spPr>
          <a:xfrm>
            <a:off x="9414912" y="354567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spTree>
    <p:extLst>
      <p:ext uri="{BB962C8B-B14F-4D97-AF65-F5344CB8AC3E}">
        <p14:creationId xmlns:p14="http://schemas.microsoft.com/office/powerpoint/2010/main" val="3023282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Grouped GEMM</a:t>
            </a:r>
          </a:p>
        </p:txBody>
      </p:sp>
      <p:grpSp>
        <p:nvGrpSpPr>
          <p:cNvPr id="51" name="Group 50">
            <a:extLst>
              <a:ext uri="{FF2B5EF4-FFF2-40B4-BE49-F238E27FC236}">
                <a16:creationId xmlns:a16="http://schemas.microsoft.com/office/drawing/2014/main" id="{D425281D-4A3B-7E8C-C5B6-08D25A3FE74B}"/>
              </a:ext>
            </a:extLst>
          </p:cNvPr>
          <p:cNvGrpSpPr/>
          <p:nvPr/>
        </p:nvGrpSpPr>
        <p:grpSpPr>
          <a:xfrm>
            <a:off x="2961161" y="1359299"/>
            <a:ext cx="1081144" cy="1028101"/>
            <a:chOff x="3913093" y="7080875"/>
            <a:chExt cx="1801906" cy="1713501"/>
          </a:xfrm>
        </p:grpSpPr>
        <p:grpSp>
          <p:nvGrpSpPr>
            <p:cNvPr id="52" name="Group 51">
              <a:extLst>
                <a:ext uri="{FF2B5EF4-FFF2-40B4-BE49-F238E27FC236}">
                  <a16:creationId xmlns:a16="http://schemas.microsoft.com/office/drawing/2014/main" id="{3164039E-1AC2-D299-E540-8867738B172D}"/>
                </a:ext>
              </a:extLst>
            </p:cNvPr>
            <p:cNvGrpSpPr/>
            <p:nvPr/>
          </p:nvGrpSpPr>
          <p:grpSpPr>
            <a:xfrm>
              <a:off x="4195481" y="7557246"/>
              <a:ext cx="1237131" cy="1237130"/>
              <a:chOff x="2111187" y="7261411"/>
              <a:chExt cx="1237131" cy="1237130"/>
            </a:xfrm>
          </p:grpSpPr>
          <p:sp>
            <p:nvSpPr>
              <p:cNvPr id="54" name="Rectangle 53">
                <a:extLst>
                  <a:ext uri="{FF2B5EF4-FFF2-40B4-BE49-F238E27FC236}">
                    <a16:creationId xmlns:a16="http://schemas.microsoft.com/office/drawing/2014/main" id="{B1224754-BD2D-1DFD-DA7F-49D54BF53DC4}"/>
                  </a:ext>
                </a:extLst>
              </p:cNvPr>
              <p:cNvSpPr/>
              <p:nvPr/>
            </p:nvSpPr>
            <p:spPr>
              <a:xfrm>
                <a:off x="2111188"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55" name="Rectangle 54">
                <a:extLst>
                  <a:ext uri="{FF2B5EF4-FFF2-40B4-BE49-F238E27FC236}">
                    <a16:creationId xmlns:a16="http://schemas.microsoft.com/office/drawing/2014/main" id="{1BF50194-C88D-2DD5-B7A9-6A33108DFF93}"/>
                  </a:ext>
                </a:extLst>
              </p:cNvPr>
              <p:cNvSpPr/>
              <p:nvPr/>
            </p:nvSpPr>
            <p:spPr>
              <a:xfrm>
                <a:off x="2111187"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56" name="Rectangle 55">
                <a:extLst>
                  <a:ext uri="{FF2B5EF4-FFF2-40B4-BE49-F238E27FC236}">
                    <a16:creationId xmlns:a16="http://schemas.microsoft.com/office/drawing/2014/main" id="{B0646FF6-7965-9D86-3B2B-3E99E12941E5}"/>
                  </a:ext>
                </a:extLst>
              </p:cNvPr>
              <p:cNvSpPr/>
              <p:nvPr/>
            </p:nvSpPr>
            <p:spPr>
              <a:xfrm>
                <a:off x="2729753"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57" name="Rectangle 56">
                <a:extLst>
                  <a:ext uri="{FF2B5EF4-FFF2-40B4-BE49-F238E27FC236}">
                    <a16:creationId xmlns:a16="http://schemas.microsoft.com/office/drawing/2014/main" id="{404A4F3A-D74E-4C20-E3FE-ABFE24D608D2}"/>
                  </a:ext>
                </a:extLst>
              </p:cNvPr>
              <p:cNvSpPr/>
              <p:nvPr/>
            </p:nvSpPr>
            <p:spPr>
              <a:xfrm>
                <a:off x="2729752"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grpSp>
        <p:sp>
          <p:nvSpPr>
            <p:cNvPr id="53" name="TextBox 52">
              <a:extLst>
                <a:ext uri="{FF2B5EF4-FFF2-40B4-BE49-F238E27FC236}">
                  <a16:creationId xmlns:a16="http://schemas.microsoft.com/office/drawing/2014/main" id="{0939977D-8464-A942-B8FE-9D9DF4714DD1}"/>
                </a:ext>
              </a:extLst>
            </p:cNvPr>
            <p:cNvSpPr txBox="1"/>
            <p:nvPr/>
          </p:nvSpPr>
          <p:spPr>
            <a:xfrm>
              <a:off x="3913093"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40" dirty="0">
                  <a:solidFill>
                    <a:schemeClr val="bg1"/>
                  </a:solidFill>
                  <a:latin typeface="Trebuchet MS" panose="020B0603020202020204" pitchFamily="34" charset="0"/>
                </a:rPr>
                <a:t>GEMM 0</a:t>
              </a:r>
            </a:p>
          </p:txBody>
        </p:sp>
      </p:grpSp>
      <p:grpSp>
        <p:nvGrpSpPr>
          <p:cNvPr id="58" name="Group 57">
            <a:extLst>
              <a:ext uri="{FF2B5EF4-FFF2-40B4-BE49-F238E27FC236}">
                <a16:creationId xmlns:a16="http://schemas.microsoft.com/office/drawing/2014/main" id="{9A3C72FB-6965-FADB-73BD-8356A3ABF068}"/>
              </a:ext>
            </a:extLst>
          </p:cNvPr>
          <p:cNvGrpSpPr/>
          <p:nvPr/>
        </p:nvGrpSpPr>
        <p:grpSpPr>
          <a:xfrm>
            <a:off x="4770014" y="1359298"/>
            <a:ext cx="1113417" cy="1028101"/>
            <a:chOff x="7950023" y="2125849"/>
            <a:chExt cx="1855695" cy="1713501"/>
          </a:xfrm>
        </p:grpSpPr>
        <p:sp>
          <p:nvSpPr>
            <p:cNvPr id="59" name="TextBox 58">
              <a:extLst>
                <a:ext uri="{FF2B5EF4-FFF2-40B4-BE49-F238E27FC236}">
                  <a16:creationId xmlns:a16="http://schemas.microsoft.com/office/drawing/2014/main" id="{C1F15D54-5999-1228-1654-D9E5B4C826F5}"/>
                </a:ext>
              </a:extLst>
            </p:cNvPr>
            <p:cNvSpPr txBox="1"/>
            <p:nvPr/>
          </p:nvSpPr>
          <p:spPr>
            <a:xfrm>
              <a:off x="7976916" y="2125849"/>
              <a:ext cx="1801907"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40" dirty="0">
                  <a:solidFill>
                    <a:schemeClr val="bg1"/>
                  </a:solidFill>
                  <a:latin typeface="Trebuchet MS" panose="020B0603020202020204" pitchFamily="34" charset="0"/>
                </a:rPr>
                <a:t>GEMM 1</a:t>
              </a:r>
            </a:p>
          </p:txBody>
        </p:sp>
        <p:grpSp>
          <p:nvGrpSpPr>
            <p:cNvPr id="60" name="Group 59">
              <a:extLst>
                <a:ext uri="{FF2B5EF4-FFF2-40B4-BE49-F238E27FC236}">
                  <a16:creationId xmlns:a16="http://schemas.microsoft.com/office/drawing/2014/main" id="{103F08EE-295B-F5D9-0972-EEBA6201EFAD}"/>
                </a:ext>
              </a:extLst>
            </p:cNvPr>
            <p:cNvGrpSpPr/>
            <p:nvPr/>
          </p:nvGrpSpPr>
          <p:grpSpPr>
            <a:xfrm>
              <a:off x="7950023" y="2602220"/>
              <a:ext cx="1855695" cy="1237130"/>
              <a:chOff x="7950023" y="2602220"/>
              <a:chExt cx="1855695" cy="1237130"/>
            </a:xfrm>
          </p:grpSpPr>
          <p:sp>
            <p:nvSpPr>
              <p:cNvPr id="61" name="Rectangle 60">
                <a:extLst>
                  <a:ext uri="{FF2B5EF4-FFF2-40B4-BE49-F238E27FC236}">
                    <a16:creationId xmlns:a16="http://schemas.microsoft.com/office/drawing/2014/main" id="{1E14F399-C5C8-63B3-DFB5-6799B363C26E}"/>
                  </a:ext>
                </a:extLst>
              </p:cNvPr>
              <p:cNvSpPr/>
              <p:nvPr/>
            </p:nvSpPr>
            <p:spPr>
              <a:xfrm>
                <a:off x="7950024"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62" name="Rectangle 61">
                <a:extLst>
                  <a:ext uri="{FF2B5EF4-FFF2-40B4-BE49-F238E27FC236}">
                    <a16:creationId xmlns:a16="http://schemas.microsoft.com/office/drawing/2014/main" id="{3F97BDA0-326E-53A1-4A1D-D4989DC9A88F}"/>
                  </a:ext>
                </a:extLst>
              </p:cNvPr>
              <p:cNvSpPr/>
              <p:nvPr/>
            </p:nvSpPr>
            <p:spPr>
              <a:xfrm>
                <a:off x="7950023"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sp>
            <p:nvSpPr>
              <p:cNvPr id="63" name="Rectangle 62">
                <a:extLst>
                  <a:ext uri="{FF2B5EF4-FFF2-40B4-BE49-F238E27FC236}">
                    <a16:creationId xmlns:a16="http://schemas.microsoft.com/office/drawing/2014/main" id="{955AE365-6A34-F27A-DD20-FBF9918E21A6}"/>
                  </a:ext>
                </a:extLst>
              </p:cNvPr>
              <p:cNvSpPr/>
              <p:nvPr/>
            </p:nvSpPr>
            <p:spPr>
              <a:xfrm>
                <a:off x="8568589"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64" name="Rectangle 63">
                <a:extLst>
                  <a:ext uri="{FF2B5EF4-FFF2-40B4-BE49-F238E27FC236}">
                    <a16:creationId xmlns:a16="http://schemas.microsoft.com/office/drawing/2014/main" id="{7A7361F3-0327-9424-FBEB-746AB35222BF}"/>
                  </a:ext>
                </a:extLst>
              </p:cNvPr>
              <p:cNvSpPr/>
              <p:nvPr/>
            </p:nvSpPr>
            <p:spPr>
              <a:xfrm>
                <a:off x="8568588"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4</a:t>
                </a:r>
              </a:p>
            </p:txBody>
          </p:sp>
          <p:sp>
            <p:nvSpPr>
              <p:cNvPr id="65" name="Rectangle 64">
                <a:extLst>
                  <a:ext uri="{FF2B5EF4-FFF2-40B4-BE49-F238E27FC236}">
                    <a16:creationId xmlns:a16="http://schemas.microsoft.com/office/drawing/2014/main" id="{39716220-A688-B005-06C1-6B6ADECF4C0A}"/>
                  </a:ext>
                </a:extLst>
              </p:cNvPr>
              <p:cNvSpPr/>
              <p:nvPr/>
            </p:nvSpPr>
            <p:spPr>
              <a:xfrm>
                <a:off x="9187153"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66" name="Rectangle 65">
                <a:extLst>
                  <a:ext uri="{FF2B5EF4-FFF2-40B4-BE49-F238E27FC236}">
                    <a16:creationId xmlns:a16="http://schemas.microsoft.com/office/drawing/2014/main" id="{FA293887-0070-A446-630B-781DB89CF744}"/>
                  </a:ext>
                </a:extLst>
              </p:cNvPr>
              <p:cNvSpPr/>
              <p:nvPr/>
            </p:nvSpPr>
            <p:spPr>
              <a:xfrm>
                <a:off x="9187152"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5</a:t>
                </a:r>
              </a:p>
            </p:txBody>
          </p:sp>
        </p:grpSp>
      </p:grpSp>
      <p:grpSp>
        <p:nvGrpSpPr>
          <p:cNvPr id="67" name="Group 66">
            <a:extLst>
              <a:ext uri="{FF2B5EF4-FFF2-40B4-BE49-F238E27FC236}">
                <a16:creationId xmlns:a16="http://schemas.microsoft.com/office/drawing/2014/main" id="{15FA7B8C-42C5-AFD4-7324-B717FA148221}"/>
              </a:ext>
            </a:extLst>
          </p:cNvPr>
          <p:cNvGrpSpPr/>
          <p:nvPr/>
        </p:nvGrpSpPr>
        <p:grpSpPr>
          <a:xfrm>
            <a:off x="6611143" y="1359298"/>
            <a:ext cx="1081144" cy="1399240"/>
            <a:chOff x="8730129" y="7080875"/>
            <a:chExt cx="1801906" cy="2332066"/>
          </a:xfrm>
        </p:grpSpPr>
        <p:sp>
          <p:nvSpPr>
            <p:cNvPr id="68" name="TextBox 67">
              <a:extLst>
                <a:ext uri="{FF2B5EF4-FFF2-40B4-BE49-F238E27FC236}">
                  <a16:creationId xmlns:a16="http://schemas.microsoft.com/office/drawing/2014/main" id="{557A2374-C9B4-138B-DB6A-3FD7BAF7F167}"/>
                </a:ext>
              </a:extLst>
            </p:cNvPr>
            <p:cNvSpPr txBox="1"/>
            <p:nvPr/>
          </p:nvSpPr>
          <p:spPr>
            <a:xfrm>
              <a:off x="8730129"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40" dirty="0">
                  <a:solidFill>
                    <a:schemeClr val="bg1"/>
                  </a:solidFill>
                  <a:latin typeface="Trebuchet MS" panose="020B0603020202020204" pitchFamily="34" charset="0"/>
                </a:rPr>
                <a:t>GEMM 2</a:t>
              </a:r>
            </a:p>
          </p:txBody>
        </p:sp>
        <p:grpSp>
          <p:nvGrpSpPr>
            <p:cNvPr id="69" name="Group 68">
              <a:extLst>
                <a:ext uri="{FF2B5EF4-FFF2-40B4-BE49-F238E27FC236}">
                  <a16:creationId xmlns:a16="http://schemas.microsoft.com/office/drawing/2014/main" id="{FC632424-64A1-C436-5ACB-B8E008FCA716}"/>
                </a:ext>
              </a:extLst>
            </p:cNvPr>
            <p:cNvGrpSpPr/>
            <p:nvPr/>
          </p:nvGrpSpPr>
          <p:grpSpPr>
            <a:xfrm>
              <a:off x="9012514" y="7557246"/>
              <a:ext cx="1237134" cy="1855695"/>
              <a:chOff x="9012514" y="7557246"/>
              <a:chExt cx="1237134" cy="1855695"/>
            </a:xfrm>
          </p:grpSpPr>
          <p:sp>
            <p:nvSpPr>
              <p:cNvPr id="70" name="Rectangle 69">
                <a:extLst>
                  <a:ext uri="{FF2B5EF4-FFF2-40B4-BE49-F238E27FC236}">
                    <a16:creationId xmlns:a16="http://schemas.microsoft.com/office/drawing/2014/main" id="{64936CBE-3A19-1121-88DD-0FF0913FA90C}"/>
                  </a:ext>
                </a:extLst>
              </p:cNvPr>
              <p:cNvSpPr/>
              <p:nvPr/>
            </p:nvSpPr>
            <p:spPr>
              <a:xfrm>
                <a:off x="9012518"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71" name="Rectangle 70">
                <a:extLst>
                  <a:ext uri="{FF2B5EF4-FFF2-40B4-BE49-F238E27FC236}">
                    <a16:creationId xmlns:a16="http://schemas.microsoft.com/office/drawing/2014/main" id="{C023303D-17F0-6A2E-7AC4-71FCFEC68DD0}"/>
                  </a:ext>
                </a:extLst>
              </p:cNvPr>
              <p:cNvSpPr/>
              <p:nvPr/>
            </p:nvSpPr>
            <p:spPr>
              <a:xfrm>
                <a:off x="9012517"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72" name="Rectangle 71">
                <a:extLst>
                  <a:ext uri="{FF2B5EF4-FFF2-40B4-BE49-F238E27FC236}">
                    <a16:creationId xmlns:a16="http://schemas.microsoft.com/office/drawing/2014/main" id="{6E65ED93-242A-D888-33DE-898CC006075F}"/>
                  </a:ext>
                </a:extLst>
              </p:cNvPr>
              <p:cNvSpPr/>
              <p:nvPr/>
            </p:nvSpPr>
            <p:spPr>
              <a:xfrm>
                <a:off x="9631083"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73" name="Rectangle 72">
                <a:extLst>
                  <a:ext uri="{FF2B5EF4-FFF2-40B4-BE49-F238E27FC236}">
                    <a16:creationId xmlns:a16="http://schemas.microsoft.com/office/drawing/2014/main" id="{2CA38CC1-5FBA-4604-9574-7CC8E0983C25}"/>
                  </a:ext>
                </a:extLst>
              </p:cNvPr>
              <p:cNvSpPr/>
              <p:nvPr/>
            </p:nvSpPr>
            <p:spPr>
              <a:xfrm>
                <a:off x="9631082"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sp>
            <p:nvSpPr>
              <p:cNvPr id="74" name="Rectangle 73">
                <a:extLst>
                  <a:ext uri="{FF2B5EF4-FFF2-40B4-BE49-F238E27FC236}">
                    <a16:creationId xmlns:a16="http://schemas.microsoft.com/office/drawing/2014/main" id="{B1DED891-40B9-E413-36D4-7D5DDC076CC9}"/>
                  </a:ext>
                </a:extLst>
              </p:cNvPr>
              <p:cNvSpPr/>
              <p:nvPr/>
            </p:nvSpPr>
            <p:spPr>
              <a:xfrm>
                <a:off x="9012514"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4</a:t>
                </a:r>
              </a:p>
            </p:txBody>
          </p:sp>
          <p:sp>
            <p:nvSpPr>
              <p:cNvPr id="75" name="Rectangle 74">
                <a:extLst>
                  <a:ext uri="{FF2B5EF4-FFF2-40B4-BE49-F238E27FC236}">
                    <a16:creationId xmlns:a16="http://schemas.microsoft.com/office/drawing/2014/main" id="{499D11FB-40F1-4D50-B47A-F424FE0B9FD4}"/>
                  </a:ext>
                </a:extLst>
              </p:cNvPr>
              <p:cNvSpPr/>
              <p:nvPr/>
            </p:nvSpPr>
            <p:spPr>
              <a:xfrm>
                <a:off x="9631079"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5</a:t>
                </a:r>
              </a:p>
            </p:txBody>
          </p:sp>
        </p:grpSp>
      </p:grpSp>
      <p:grpSp>
        <p:nvGrpSpPr>
          <p:cNvPr id="5" name="Group 4">
            <a:extLst>
              <a:ext uri="{FF2B5EF4-FFF2-40B4-BE49-F238E27FC236}">
                <a16:creationId xmlns:a16="http://schemas.microsoft.com/office/drawing/2014/main" id="{322D0E85-7B5B-38CD-B22B-83BAD52D7FEC}"/>
              </a:ext>
            </a:extLst>
          </p:cNvPr>
          <p:cNvGrpSpPr/>
          <p:nvPr/>
        </p:nvGrpSpPr>
        <p:grpSpPr>
          <a:xfrm>
            <a:off x="845190" y="4435184"/>
            <a:ext cx="9282421" cy="1154017"/>
            <a:chOff x="1073512" y="7391973"/>
            <a:chExt cx="15470702" cy="1923361"/>
          </a:xfrm>
        </p:grpSpPr>
        <p:grpSp>
          <p:nvGrpSpPr>
            <p:cNvPr id="4" name="Group 3">
              <a:extLst>
                <a:ext uri="{FF2B5EF4-FFF2-40B4-BE49-F238E27FC236}">
                  <a16:creationId xmlns:a16="http://schemas.microsoft.com/office/drawing/2014/main" id="{3D0F2190-79B3-109A-42A5-722D3257C4EE}"/>
                </a:ext>
              </a:extLst>
            </p:cNvPr>
            <p:cNvGrpSpPr/>
            <p:nvPr/>
          </p:nvGrpSpPr>
          <p:grpSpPr>
            <a:xfrm>
              <a:off x="1073512" y="7391973"/>
              <a:ext cx="3504203" cy="1923361"/>
              <a:chOff x="547039" y="7495309"/>
              <a:chExt cx="3504203" cy="1923361"/>
            </a:xfrm>
          </p:grpSpPr>
          <p:sp>
            <p:nvSpPr>
              <p:cNvPr id="76" name="Rectangle: Rounded Corners 75">
                <a:extLst>
                  <a:ext uri="{FF2B5EF4-FFF2-40B4-BE49-F238E27FC236}">
                    <a16:creationId xmlns:a16="http://schemas.microsoft.com/office/drawing/2014/main" id="{57B756D3-1284-8F94-8691-EF2C5DCC7CED}"/>
                  </a:ext>
                </a:extLst>
              </p:cNvPr>
              <p:cNvSpPr/>
              <p:nvPr/>
            </p:nvSpPr>
            <p:spPr>
              <a:xfrm>
                <a:off x="547039" y="7495309"/>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80" dirty="0">
                    <a:solidFill>
                      <a:schemeClr val="tx1"/>
                    </a:solidFill>
                  </a:rPr>
                  <a:t>SM 0</a:t>
                </a:r>
              </a:p>
            </p:txBody>
          </p:sp>
          <p:grpSp>
            <p:nvGrpSpPr>
              <p:cNvPr id="3" name="Group 2">
                <a:extLst>
                  <a:ext uri="{FF2B5EF4-FFF2-40B4-BE49-F238E27FC236}">
                    <a16:creationId xmlns:a16="http://schemas.microsoft.com/office/drawing/2014/main" id="{AD69AE22-1699-34A8-AE35-D0005A63D490}"/>
                  </a:ext>
                </a:extLst>
              </p:cNvPr>
              <p:cNvGrpSpPr/>
              <p:nvPr/>
            </p:nvGrpSpPr>
            <p:grpSpPr>
              <a:xfrm>
                <a:off x="662159" y="7674557"/>
                <a:ext cx="3273961" cy="984885"/>
                <a:chOff x="662159" y="7397466"/>
                <a:chExt cx="3273961" cy="984885"/>
              </a:xfrm>
            </p:grpSpPr>
            <p:sp>
              <p:nvSpPr>
                <p:cNvPr id="38" name="Rectangle: Rounded Corners 37">
                  <a:extLst>
                    <a:ext uri="{FF2B5EF4-FFF2-40B4-BE49-F238E27FC236}">
                      <a16:creationId xmlns:a16="http://schemas.microsoft.com/office/drawing/2014/main" id="{A3766479-2103-7EE1-6501-F37FF843A8F0}"/>
                    </a:ext>
                  </a:extLst>
                </p:cNvPr>
                <p:cNvSpPr/>
                <p:nvPr/>
              </p:nvSpPr>
              <p:spPr>
                <a:xfrm>
                  <a:off x="662159" y="7397466"/>
                  <a:ext cx="1582278" cy="9848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TB 0</a:t>
                  </a:r>
                </a:p>
              </p:txBody>
            </p:sp>
            <p:sp>
              <p:nvSpPr>
                <p:cNvPr id="77" name="Rectangle: Rounded Corners 76">
                  <a:extLst>
                    <a:ext uri="{FF2B5EF4-FFF2-40B4-BE49-F238E27FC236}">
                      <a16:creationId xmlns:a16="http://schemas.microsoft.com/office/drawing/2014/main" id="{929E960D-3AF9-1150-F25A-521B7E598029}"/>
                    </a:ext>
                  </a:extLst>
                </p:cNvPr>
                <p:cNvSpPr/>
                <p:nvPr/>
              </p:nvSpPr>
              <p:spPr>
                <a:xfrm>
                  <a:off x="2353843" y="7397466"/>
                  <a:ext cx="1582278" cy="9848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TB 1</a:t>
                  </a:r>
                </a:p>
              </p:txBody>
            </p:sp>
          </p:grpSp>
        </p:grpSp>
        <p:grpSp>
          <p:nvGrpSpPr>
            <p:cNvPr id="78" name="Group 77">
              <a:extLst>
                <a:ext uri="{FF2B5EF4-FFF2-40B4-BE49-F238E27FC236}">
                  <a16:creationId xmlns:a16="http://schemas.microsoft.com/office/drawing/2014/main" id="{FEB61FF6-5278-96F2-7AEA-C2561FD4B46F}"/>
                </a:ext>
              </a:extLst>
            </p:cNvPr>
            <p:cNvGrpSpPr/>
            <p:nvPr/>
          </p:nvGrpSpPr>
          <p:grpSpPr>
            <a:xfrm>
              <a:off x="5062345" y="7391973"/>
              <a:ext cx="3504203" cy="1923361"/>
              <a:chOff x="547039" y="7495309"/>
              <a:chExt cx="3504203" cy="1923361"/>
            </a:xfrm>
          </p:grpSpPr>
          <p:sp>
            <p:nvSpPr>
              <p:cNvPr id="79" name="Rectangle: Rounded Corners 78">
                <a:extLst>
                  <a:ext uri="{FF2B5EF4-FFF2-40B4-BE49-F238E27FC236}">
                    <a16:creationId xmlns:a16="http://schemas.microsoft.com/office/drawing/2014/main" id="{8B72D4CF-831E-94DB-89B8-7539054EECC1}"/>
                  </a:ext>
                </a:extLst>
              </p:cNvPr>
              <p:cNvSpPr/>
              <p:nvPr/>
            </p:nvSpPr>
            <p:spPr>
              <a:xfrm>
                <a:off x="547039" y="7495309"/>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80" dirty="0">
                    <a:solidFill>
                      <a:schemeClr val="tx1"/>
                    </a:solidFill>
                  </a:rPr>
                  <a:t>SM 1</a:t>
                </a:r>
              </a:p>
            </p:txBody>
          </p:sp>
          <p:grpSp>
            <p:nvGrpSpPr>
              <p:cNvPr id="80" name="Group 79">
                <a:extLst>
                  <a:ext uri="{FF2B5EF4-FFF2-40B4-BE49-F238E27FC236}">
                    <a16:creationId xmlns:a16="http://schemas.microsoft.com/office/drawing/2014/main" id="{D759FDD3-9E6B-778E-2441-4A9CC33EE0C1}"/>
                  </a:ext>
                </a:extLst>
              </p:cNvPr>
              <p:cNvGrpSpPr/>
              <p:nvPr/>
            </p:nvGrpSpPr>
            <p:grpSpPr>
              <a:xfrm>
                <a:off x="662159" y="7674557"/>
                <a:ext cx="3273961" cy="984885"/>
                <a:chOff x="662159" y="7397466"/>
                <a:chExt cx="3273961" cy="984885"/>
              </a:xfrm>
            </p:grpSpPr>
            <p:sp>
              <p:nvSpPr>
                <p:cNvPr id="81" name="Rectangle: Rounded Corners 80">
                  <a:extLst>
                    <a:ext uri="{FF2B5EF4-FFF2-40B4-BE49-F238E27FC236}">
                      <a16:creationId xmlns:a16="http://schemas.microsoft.com/office/drawing/2014/main" id="{EE091928-E097-447B-F664-B12FE4C8ADA5}"/>
                    </a:ext>
                  </a:extLst>
                </p:cNvPr>
                <p:cNvSpPr/>
                <p:nvPr/>
              </p:nvSpPr>
              <p:spPr>
                <a:xfrm>
                  <a:off x="662159" y="7397466"/>
                  <a:ext cx="1582278" cy="9848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TB 2</a:t>
                  </a:r>
                </a:p>
              </p:txBody>
            </p:sp>
            <p:sp>
              <p:nvSpPr>
                <p:cNvPr id="82" name="Rectangle: Rounded Corners 81">
                  <a:extLst>
                    <a:ext uri="{FF2B5EF4-FFF2-40B4-BE49-F238E27FC236}">
                      <a16:creationId xmlns:a16="http://schemas.microsoft.com/office/drawing/2014/main" id="{3DF202C9-492F-4F17-EA48-2E2DB2EEDA8D}"/>
                    </a:ext>
                  </a:extLst>
                </p:cNvPr>
                <p:cNvSpPr/>
                <p:nvPr/>
              </p:nvSpPr>
              <p:spPr>
                <a:xfrm>
                  <a:off x="2353843" y="7397466"/>
                  <a:ext cx="1582278" cy="9848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TB 3</a:t>
                  </a:r>
                </a:p>
              </p:txBody>
            </p:sp>
          </p:grpSp>
        </p:grpSp>
        <p:grpSp>
          <p:nvGrpSpPr>
            <p:cNvPr id="83" name="Group 82">
              <a:extLst>
                <a:ext uri="{FF2B5EF4-FFF2-40B4-BE49-F238E27FC236}">
                  <a16:creationId xmlns:a16="http://schemas.microsoft.com/office/drawing/2014/main" id="{B9303316-9E35-1D2C-DB61-F38594D83EF8}"/>
                </a:ext>
              </a:extLst>
            </p:cNvPr>
            <p:cNvGrpSpPr/>
            <p:nvPr/>
          </p:nvGrpSpPr>
          <p:grpSpPr>
            <a:xfrm>
              <a:off x="9051178" y="7391973"/>
              <a:ext cx="3504203" cy="1923361"/>
              <a:chOff x="547039" y="7495309"/>
              <a:chExt cx="3504203" cy="1923361"/>
            </a:xfrm>
          </p:grpSpPr>
          <p:sp>
            <p:nvSpPr>
              <p:cNvPr id="84" name="Rectangle: Rounded Corners 83">
                <a:extLst>
                  <a:ext uri="{FF2B5EF4-FFF2-40B4-BE49-F238E27FC236}">
                    <a16:creationId xmlns:a16="http://schemas.microsoft.com/office/drawing/2014/main" id="{7DCB1EAA-8031-4A70-1F66-357DFBCBD403}"/>
                  </a:ext>
                </a:extLst>
              </p:cNvPr>
              <p:cNvSpPr/>
              <p:nvPr/>
            </p:nvSpPr>
            <p:spPr>
              <a:xfrm>
                <a:off x="547039" y="7495309"/>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80" dirty="0">
                    <a:solidFill>
                      <a:schemeClr val="tx1"/>
                    </a:solidFill>
                  </a:rPr>
                  <a:t>SM 2</a:t>
                </a:r>
              </a:p>
            </p:txBody>
          </p:sp>
          <p:grpSp>
            <p:nvGrpSpPr>
              <p:cNvPr id="85" name="Group 84">
                <a:extLst>
                  <a:ext uri="{FF2B5EF4-FFF2-40B4-BE49-F238E27FC236}">
                    <a16:creationId xmlns:a16="http://schemas.microsoft.com/office/drawing/2014/main" id="{0856116A-A4F8-7B00-869A-2237941746BC}"/>
                  </a:ext>
                </a:extLst>
              </p:cNvPr>
              <p:cNvGrpSpPr/>
              <p:nvPr/>
            </p:nvGrpSpPr>
            <p:grpSpPr>
              <a:xfrm>
                <a:off x="662159" y="7674557"/>
                <a:ext cx="3273961" cy="984885"/>
                <a:chOff x="662159" y="7397466"/>
                <a:chExt cx="3273961" cy="984885"/>
              </a:xfrm>
            </p:grpSpPr>
            <p:sp>
              <p:nvSpPr>
                <p:cNvPr id="86" name="Rectangle: Rounded Corners 85">
                  <a:extLst>
                    <a:ext uri="{FF2B5EF4-FFF2-40B4-BE49-F238E27FC236}">
                      <a16:creationId xmlns:a16="http://schemas.microsoft.com/office/drawing/2014/main" id="{10903B26-8D30-B954-FCA3-93023BFA016A}"/>
                    </a:ext>
                  </a:extLst>
                </p:cNvPr>
                <p:cNvSpPr/>
                <p:nvPr/>
              </p:nvSpPr>
              <p:spPr>
                <a:xfrm>
                  <a:off x="662159" y="7397466"/>
                  <a:ext cx="1582278" cy="9848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TB 4</a:t>
                  </a:r>
                </a:p>
              </p:txBody>
            </p:sp>
            <p:sp>
              <p:nvSpPr>
                <p:cNvPr id="87" name="Rectangle: Rounded Corners 86">
                  <a:extLst>
                    <a:ext uri="{FF2B5EF4-FFF2-40B4-BE49-F238E27FC236}">
                      <a16:creationId xmlns:a16="http://schemas.microsoft.com/office/drawing/2014/main" id="{2F69C013-8855-9155-D7A1-2EDF3DFE51A2}"/>
                    </a:ext>
                  </a:extLst>
                </p:cNvPr>
                <p:cNvSpPr/>
                <p:nvPr/>
              </p:nvSpPr>
              <p:spPr>
                <a:xfrm>
                  <a:off x="2353843" y="7397466"/>
                  <a:ext cx="1582278" cy="9848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TB 5</a:t>
                  </a:r>
                </a:p>
              </p:txBody>
            </p:sp>
          </p:grpSp>
        </p:grpSp>
        <p:grpSp>
          <p:nvGrpSpPr>
            <p:cNvPr id="88" name="Group 87">
              <a:extLst>
                <a:ext uri="{FF2B5EF4-FFF2-40B4-BE49-F238E27FC236}">
                  <a16:creationId xmlns:a16="http://schemas.microsoft.com/office/drawing/2014/main" id="{27E77D01-A2D7-8CEA-BA88-BC0C0C87762D}"/>
                </a:ext>
              </a:extLst>
            </p:cNvPr>
            <p:cNvGrpSpPr/>
            <p:nvPr/>
          </p:nvGrpSpPr>
          <p:grpSpPr>
            <a:xfrm>
              <a:off x="13040011" y="7391973"/>
              <a:ext cx="3504203" cy="1923361"/>
              <a:chOff x="547039" y="7495309"/>
              <a:chExt cx="3504203" cy="1923361"/>
            </a:xfrm>
          </p:grpSpPr>
          <p:sp>
            <p:nvSpPr>
              <p:cNvPr id="89" name="Rectangle: Rounded Corners 88">
                <a:extLst>
                  <a:ext uri="{FF2B5EF4-FFF2-40B4-BE49-F238E27FC236}">
                    <a16:creationId xmlns:a16="http://schemas.microsoft.com/office/drawing/2014/main" id="{9294D0EF-A864-4654-78BC-F354C7B69DEB}"/>
                  </a:ext>
                </a:extLst>
              </p:cNvPr>
              <p:cNvSpPr/>
              <p:nvPr/>
            </p:nvSpPr>
            <p:spPr>
              <a:xfrm>
                <a:off x="547039" y="7495309"/>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80" dirty="0">
                    <a:solidFill>
                      <a:schemeClr val="tx1"/>
                    </a:solidFill>
                  </a:rPr>
                  <a:t>SM 3</a:t>
                </a:r>
              </a:p>
            </p:txBody>
          </p:sp>
          <p:grpSp>
            <p:nvGrpSpPr>
              <p:cNvPr id="90" name="Group 89">
                <a:extLst>
                  <a:ext uri="{FF2B5EF4-FFF2-40B4-BE49-F238E27FC236}">
                    <a16:creationId xmlns:a16="http://schemas.microsoft.com/office/drawing/2014/main" id="{9328FF85-4FC5-1D33-E59D-3A5A3615161B}"/>
                  </a:ext>
                </a:extLst>
              </p:cNvPr>
              <p:cNvGrpSpPr/>
              <p:nvPr/>
            </p:nvGrpSpPr>
            <p:grpSpPr>
              <a:xfrm>
                <a:off x="662159" y="7674557"/>
                <a:ext cx="3273962" cy="984885"/>
                <a:chOff x="662159" y="7397466"/>
                <a:chExt cx="3273962" cy="984885"/>
              </a:xfrm>
            </p:grpSpPr>
            <p:sp>
              <p:nvSpPr>
                <p:cNvPr id="91" name="Rectangle: Rounded Corners 90">
                  <a:extLst>
                    <a:ext uri="{FF2B5EF4-FFF2-40B4-BE49-F238E27FC236}">
                      <a16:creationId xmlns:a16="http://schemas.microsoft.com/office/drawing/2014/main" id="{19A1798D-BC10-88B1-A59C-8A9528D15A68}"/>
                    </a:ext>
                  </a:extLst>
                </p:cNvPr>
                <p:cNvSpPr/>
                <p:nvPr/>
              </p:nvSpPr>
              <p:spPr>
                <a:xfrm>
                  <a:off x="662159" y="7397466"/>
                  <a:ext cx="1582278" cy="9848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TB 6</a:t>
                  </a:r>
                </a:p>
              </p:txBody>
            </p:sp>
            <p:sp>
              <p:nvSpPr>
                <p:cNvPr id="92" name="Rectangle: Rounded Corners 91">
                  <a:extLst>
                    <a:ext uri="{FF2B5EF4-FFF2-40B4-BE49-F238E27FC236}">
                      <a16:creationId xmlns:a16="http://schemas.microsoft.com/office/drawing/2014/main" id="{04C24CE2-F825-F908-9D3C-258F9B7531E8}"/>
                    </a:ext>
                  </a:extLst>
                </p:cNvPr>
                <p:cNvSpPr/>
                <p:nvPr/>
              </p:nvSpPr>
              <p:spPr>
                <a:xfrm>
                  <a:off x="2353843" y="7397466"/>
                  <a:ext cx="1582278" cy="9848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TB 7</a:t>
                  </a:r>
                </a:p>
              </p:txBody>
            </p:sp>
          </p:grpSp>
        </p:grpSp>
      </p:grpSp>
      <p:sp>
        <p:nvSpPr>
          <p:cNvPr id="93" name="Rectangle 92">
            <a:extLst>
              <a:ext uri="{FF2B5EF4-FFF2-40B4-BE49-F238E27FC236}">
                <a16:creationId xmlns:a16="http://schemas.microsoft.com/office/drawing/2014/main" id="{94662D89-BCE0-01E8-8E0E-1E1F5A4731FB}"/>
              </a:ext>
            </a:extLst>
          </p:cNvPr>
          <p:cNvSpPr/>
          <p:nvPr/>
        </p:nvSpPr>
        <p:spPr>
          <a:xfrm>
            <a:off x="1203375" y="3994021"/>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94" name="Rectangle 93">
            <a:extLst>
              <a:ext uri="{FF2B5EF4-FFF2-40B4-BE49-F238E27FC236}">
                <a16:creationId xmlns:a16="http://schemas.microsoft.com/office/drawing/2014/main" id="{1D7A00B5-41D0-2FB2-2DEA-0C15F6C311A5}"/>
              </a:ext>
            </a:extLst>
          </p:cNvPr>
          <p:cNvSpPr/>
          <p:nvPr/>
        </p:nvSpPr>
        <p:spPr>
          <a:xfrm>
            <a:off x="2218386" y="3994021"/>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95" name="Rectangle 94">
            <a:extLst>
              <a:ext uri="{FF2B5EF4-FFF2-40B4-BE49-F238E27FC236}">
                <a16:creationId xmlns:a16="http://schemas.microsoft.com/office/drawing/2014/main" id="{A5BBE641-027B-C002-90B4-F2556109A66E}"/>
              </a:ext>
            </a:extLst>
          </p:cNvPr>
          <p:cNvSpPr/>
          <p:nvPr/>
        </p:nvSpPr>
        <p:spPr>
          <a:xfrm>
            <a:off x="3596675" y="3994020"/>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96" name="Rectangle 95">
            <a:extLst>
              <a:ext uri="{FF2B5EF4-FFF2-40B4-BE49-F238E27FC236}">
                <a16:creationId xmlns:a16="http://schemas.microsoft.com/office/drawing/2014/main" id="{7B7BA179-D246-01E2-6FE0-3BC74C5E7F21}"/>
              </a:ext>
            </a:extLst>
          </p:cNvPr>
          <p:cNvSpPr/>
          <p:nvPr/>
        </p:nvSpPr>
        <p:spPr>
          <a:xfrm>
            <a:off x="4611686" y="3994020"/>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sp>
        <p:nvSpPr>
          <p:cNvPr id="97" name="Rectangle 96">
            <a:extLst>
              <a:ext uri="{FF2B5EF4-FFF2-40B4-BE49-F238E27FC236}">
                <a16:creationId xmlns:a16="http://schemas.microsoft.com/office/drawing/2014/main" id="{D77D925E-0BC9-238B-90B7-6EDDEA36D2C7}"/>
              </a:ext>
            </a:extLst>
          </p:cNvPr>
          <p:cNvSpPr/>
          <p:nvPr/>
        </p:nvSpPr>
        <p:spPr>
          <a:xfrm>
            <a:off x="5989975" y="3986834"/>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98" name="Rectangle 97">
            <a:extLst>
              <a:ext uri="{FF2B5EF4-FFF2-40B4-BE49-F238E27FC236}">
                <a16:creationId xmlns:a16="http://schemas.microsoft.com/office/drawing/2014/main" id="{25865FAF-2695-2DE1-F674-91E606FCC9AB}"/>
              </a:ext>
            </a:extLst>
          </p:cNvPr>
          <p:cNvSpPr/>
          <p:nvPr/>
        </p:nvSpPr>
        <p:spPr>
          <a:xfrm>
            <a:off x="7004985" y="3986834"/>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99" name="Rectangle 98">
            <a:extLst>
              <a:ext uri="{FF2B5EF4-FFF2-40B4-BE49-F238E27FC236}">
                <a16:creationId xmlns:a16="http://schemas.microsoft.com/office/drawing/2014/main" id="{B62CC4C0-F417-02EC-2B82-8BA2769EFA69}"/>
              </a:ext>
            </a:extLst>
          </p:cNvPr>
          <p:cNvSpPr/>
          <p:nvPr/>
        </p:nvSpPr>
        <p:spPr>
          <a:xfrm>
            <a:off x="8399902" y="3994020"/>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100" name="Rectangle 99">
            <a:extLst>
              <a:ext uri="{FF2B5EF4-FFF2-40B4-BE49-F238E27FC236}">
                <a16:creationId xmlns:a16="http://schemas.microsoft.com/office/drawing/2014/main" id="{C791121F-67E8-EB14-9F60-9AEF4D29B05E}"/>
              </a:ext>
            </a:extLst>
          </p:cNvPr>
          <p:cNvSpPr/>
          <p:nvPr/>
        </p:nvSpPr>
        <p:spPr>
          <a:xfrm>
            <a:off x="9414912" y="3994020"/>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sp>
        <p:nvSpPr>
          <p:cNvPr id="101" name="Rectangle 100">
            <a:extLst>
              <a:ext uri="{FF2B5EF4-FFF2-40B4-BE49-F238E27FC236}">
                <a16:creationId xmlns:a16="http://schemas.microsoft.com/office/drawing/2014/main" id="{FEF7023B-D44F-0315-DC32-EBCE80778DBA}"/>
              </a:ext>
            </a:extLst>
          </p:cNvPr>
          <p:cNvSpPr/>
          <p:nvPr/>
        </p:nvSpPr>
        <p:spPr>
          <a:xfrm>
            <a:off x="1203375" y="3538484"/>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4</a:t>
            </a:r>
          </a:p>
        </p:txBody>
      </p:sp>
      <p:sp>
        <p:nvSpPr>
          <p:cNvPr id="102" name="Rectangle 101">
            <a:extLst>
              <a:ext uri="{FF2B5EF4-FFF2-40B4-BE49-F238E27FC236}">
                <a16:creationId xmlns:a16="http://schemas.microsoft.com/office/drawing/2014/main" id="{812856DB-087A-7506-AF34-DBAC521D7DA8}"/>
              </a:ext>
            </a:extLst>
          </p:cNvPr>
          <p:cNvSpPr/>
          <p:nvPr/>
        </p:nvSpPr>
        <p:spPr>
          <a:xfrm>
            <a:off x="2218386" y="3538484"/>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5</a:t>
            </a:r>
          </a:p>
        </p:txBody>
      </p:sp>
      <p:sp>
        <p:nvSpPr>
          <p:cNvPr id="103" name="Rectangle 102">
            <a:extLst>
              <a:ext uri="{FF2B5EF4-FFF2-40B4-BE49-F238E27FC236}">
                <a16:creationId xmlns:a16="http://schemas.microsoft.com/office/drawing/2014/main" id="{9DD3DA3F-9EDB-0972-8367-0178EE64C9CC}"/>
              </a:ext>
            </a:extLst>
          </p:cNvPr>
          <p:cNvSpPr/>
          <p:nvPr/>
        </p:nvSpPr>
        <p:spPr>
          <a:xfrm>
            <a:off x="3596675" y="354567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104" name="Rectangle 103">
            <a:extLst>
              <a:ext uri="{FF2B5EF4-FFF2-40B4-BE49-F238E27FC236}">
                <a16:creationId xmlns:a16="http://schemas.microsoft.com/office/drawing/2014/main" id="{42CCE516-19C6-4BD4-558E-0CA3A69812E2}"/>
              </a:ext>
            </a:extLst>
          </p:cNvPr>
          <p:cNvSpPr/>
          <p:nvPr/>
        </p:nvSpPr>
        <p:spPr>
          <a:xfrm>
            <a:off x="4611686" y="354567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105" name="Rectangle 104">
            <a:extLst>
              <a:ext uri="{FF2B5EF4-FFF2-40B4-BE49-F238E27FC236}">
                <a16:creationId xmlns:a16="http://schemas.microsoft.com/office/drawing/2014/main" id="{0F7C3361-976E-2DD9-6968-E573B27FA38C}"/>
              </a:ext>
            </a:extLst>
          </p:cNvPr>
          <p:cNvSpPr/>
          <p:nvPr/>
        </p:nvSpPr>
        <p:spPr>
          <a:xfrm>
            <a:off x="5989975" y="3538484"/>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106" name="Rectangle 105">
            <a:extLst>
              <a:ext uri="{FF2B5EF4-FFF2-40B4-BE49-F238E27FC236}">
                <a16:creationId xmlns:a16="http://schemas.microsoft.com/office/drawing/2014/main" id="{3C175B2E-ABAE-A03B-D25A-6B8C142EFC7E}"/>
              </a:ext>
            </a:extLst>
          </p:cNvPr>
          <p:cNvSpPr/>
          <p:nvPr/>
        </p:nvSpPr>
        <p:spPr>
          <a:xfrm>
            <a:off x="7004985" y="3538484"/>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sp>
        <p:nvSpPr>
          <p:cNvPr id="107" name="Rectangle 106">
            <a:extLst>
              <a:ext uri="{FF2B5EF4-FFF2-40B4-BE49-F238E27FC236}">
                <a16:creationId xmlns:a16="http://schemas.microsoft.com/office/drawing/2014/main" id="{FF185BC0-2437-3465-513E-5F7D81991EE2}"/>
              </a:ext>
            </a:extLst>
          </p:cNvPr>
          <p:cNvSpPr/>
          <p:nvPr/>
        </p:nvSpPr>
        <p:spPr>
          <a:xfrm>
            <a:off x="8399902" y="354567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4</a:t>
            </a:r>
          </a:p>
        </p:txBody>
      </p:sp>
      <p:sp>
        <p:nvSpPr>
          <p:cNvPr id="108" name="Rectangle 107">
            <a:extLst>
              <a:ext uri="{FF2B5EF4-FFF2-40B4-BE49-F238E27FC236}">
                <a16:creationId xmlns:a16="http://schemas.microsoft.com/office/drawing/2014/main" id="{BFDB3A75-0C80-57CA-6625-AD8BD888D88E}"/>
              </a:ext>
            </a:extLst>
          </p:cNvPr>
          <p:cNvSpPr/>
          <p:nvPr/>
        </p:nvSpPr>
        <p:spPr>
          <a:xfrm>
            <a:off x="9414912" y="354567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5</a:t>
            </a:r>
          </a:p>
        </p:txBody>
      </p:sp>
      <p:sp>
        <p:nvSpPr>
          <p:cNvPr id="110" name="Rectangle: Rounded Corners 109">
            <a:extLst>
              <a:ext uri="{FF2B5EF4-FFF2-40B4-BE49-F238E27FC236}">
                <a16:creationId xmlns:a16="http://schemas.microsoft.com/office/drawing/2014/main" id="{660F46E1-D68F-66AC-33DB-29A7A1ECC8DF}"/>
              </a:ext>
            </a:extLst>
          </p:cNvPr>
          <p:cNvSpPr/>
          <p:nvPr/>
        </p:nvSpPr>
        <p:spPr>
          <a:xfrm>
            <a:off x="673331" y="3449781"/>
            <a:ext cx="9900458" cy="1740211"/>
          </a:xfrm>
          <a:prstGeom prst="round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
        <p:nvSpPr>
          <p:cNvPr id="112" name="TextBox 111">
            <a:extLst>
              <a:ext uri="{FF2B5EF4-FFF2-40B4-BE49-F238E27FC236}">
                <a16:creationId xmlns:a16="http://schemas.microsoft.com/office/drawing/2014/main" id="{7BE6E561-06A3-54B5-15F3-2670765397FD}"/>
              </a:ext>
            </a:extLst>
          </p:cNvPr>
          <p:cNvSpPr txBox="1"/>
          <p:nvPr/>
        </p:nvSpPr>
        <p:spPr>
          <a:xfrm>
            <a:off x="3442793" y="3108527"/>
            <a:ext cx="4565512" cy="3208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algn="ctr">
              <a:lnSpc>
                <a:spcPct val="90000"/>
              </a:lnSpc>
            </a:pPr>
            <a:r>
              <a:rPr lang="en-US" sz="1650">
                <a:solidFill>
                  <a:srgbClr val="FF0000"/>
                </a:solidFill>
                <a:latin typeface="Trebuchet MS"/>
              </a:rPr>
              <a:t>Static Scheduler determines this assignment</a:t>
            </a:r>
          </a:p>
        </p:txBody>
      </p:sp>
    </p:spTree>
    <p:extLst>
      <p:ext uri="{BB962C8B-B14F-4D97-AF65-F5344CB8AC3E}">
        <p14:creationId xmlns:p14="http://schemas.microsoft.com/office/powerpoint/2010/main" val="2563536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498348" y="737426"/>
            <a:ext cx="9976200" cy="591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dirty="0"/>
              <a:t>Advantages of Grouped GEMM</a:t>
            </a:r>
            <a:endParaRPr dirty="0"/>
          </a:p>
        </p:txBody>
      </p:sp>
      <p:sp>
        <p:nvSpPr>
          <p:cNvPr id="126" name="Google Shape;126;p22"/>
          <p:cNvSpPr txBox="1">
            <a:spLocks noGrp="1"/>
          </p:cNvSpPr>
          <p:nvPr>
            <p:ph type="body" idx="1"/>
          </p:nvPr>
        </p:nvSpPr>
        <p:spPr>
          <a:xfrm>
            <a:off x="516750" y="2103035"/>
            <a:ext cx="9948600" cy="3718800"/>
          </a:xfrm>
          <a:prstGeom prst="rect">
            <a:avLst/>
          </a:prstGeom>
        </p:spPr>
        <p:txBody>
          <a:bodyPr spcFirstLastPara="1" wrap="square" lIns="91425" tIns="45700" rIns="91425" bIns="45700" anchor="t" anchorCtr="0">
            <a:noAutofit/>
          </a:bodyPr>
          <a:lstStyle/>
          <a:p>
            <a:pPr marL="457200" lvl="0" indent="-314325" algn="l" rtl="0">
              <a:lnSpc>
                <a:spcPct val="200000"/>
              </a:lnSpc>
              <a:spcBef>
                <a:spcPts val="900"/>
              </a:spcBef>
              <a:spcAft>
                <a:spcPts val="0"/>
              </a:spcAft>
              <a:buSzPts val="1350"/>
              <a:buChar char="●"/>
            </a:pPr>
            <a:r>
              <a:rPr lang="en-US" dirty="0"/>
              <a:t>Saturate GPU via multiple (potentially small) problems</a:t>
            </a:r>
            <a:endParaRPr dirty="0"/>
          </a:p>
          <a:p>
            <a:pPr>
              <a:lnSpc>
                <a:spcPct val="200000"/>
              </a:lnSpc>
              <a:spcBef>
                <a:spcPts val="0"/>
              </a:spcBef>
              <a:buChar char="●"/>
            </a:pPr>
            <a:r>
              <a:rPr lang="en-US" dirty="0"/>
              <a:t>Support different GEMM shapes and layouts in the same group</a:t>
            </a:r>
            <a:endParaRPr dirty="0"/>
          </a:p>
          <a:p>
            <a:pPr marL="457200" lvl="0" indent="-314325" algn="l" rtl="0">
              <a:lnSpc>
                <a:spcPct val="200000"/>
              </a:lnSpc>
              <a:spcBef>
                <a:spcPts val="0"/>
              </a:spcBef>
              <a:spcAft>
                <a:spcPts val="0"/>
              </a:spcAft>
              <a:buSzPts val="1350"/>
              <a:buChar char="●"/>
            </a:pPr>
            <a:r>
              <a:rPr lang="en-US" dirty="0"/>
              <a:t>No need to manage multi-streaming</a:t>
            </a:r>
            <a:endParaRPr dirty="0"/>
          </a:p>
          <a:p>
            <a:pPr marL="457200" lvl="0" indent="-314325" algn="l" rtl="0">
              <a:lnSpc>
                <a:spcPct val="200000"/>
              </a:lnSpc>
              <a:spcBef>
                <a:spcPts val="0"/>
              </a:spcBef>
              <a:spcAft>
                <a:spcPts val="0"/>
              </a:spcAft>
              <a:buSzPts val="1350"/>
              <a:buChar char="●"/>
            </a:pPr>
            <a:r>
              <a:rPr lang="en-US" dirty="0"/>
              <a:t>A single kernel launch</a:t>
            </a:r>
          </a:p>
        </p:txBody>
      </p:sp>
      <p:sp>
        <p:nvSpPr>
          <p:cNvPr id="127" name="Google Shape;127;p22"/>
          <p:cNvSpPr txBox="1">
            <a:spLocks noGrp="1"/>
          </p:cNvSpPr>
          <p:nvPr>
            <p:ph type="body" idx="2"/>
          </p:nvPr>
        </p:nvSpPr>
        <p:spPr>
          <a:xfrm>
            <a:off x="498348" y="1259533"/>
            <a:ext cx="9976200" cy="525600"/>
          </a:xfrm>
          <a:prstGeom prst="rect">
            <a:avLst/>
          </a:prstGeom>
        </p:spPr>
        <p:txBody>
          <a:bodyPr spcFirstLastPara="1" wrap="square" lIns="91425" tIns="45700" rIns="91425" bIns="45700" anchor="t" anchorCtr="0">
            <a:noAutofit/>
          </a:bodyPr>
          <a:lstStyle/>
          <a:p>
            <a:pPr marL="0" lvl="0" indent="0" algn="ctr" rtl="0">
              <a:spcBef>
                <a:spcPts val="900"/>
              </a:spcBef>
              <a:spcAft>
                <a:spcPts val="900"/>
              </a:spcAft>
              <a:buNone/>
            </a:pPr>
            <a:endParaRPr dirty="0"/>
          </a:p>
        </p:txBody>
      </p:sp>
    </p:spTree>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498348" y="737426"/>
            <a:ext cx="9976200" cy="591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dirty="0"/>
              <a:t>Alternatives to Grouped GEMM</a:t>
            </a:r>
            <a:endParaRPr dirty="0"/>
          </a:p>
        </p:txBody>
      </p:sp>
      <p:sp>
        <p:nvSpPr>
          <p:cNvPr id="126" name="Google Shape;126;p22"/>
          <p:cNvSpPr txBox="1">
            <a:spLocks noGrp="1"/>
          </p:cNvSpPr>
          <p:nvPr>
            <p:ph type="body" idx="1"/>
          </p:nvPr>
        </p:nvSpPr>
        <p:spPr>
          <a:xfrm>
            <a:off x="516750" y="2103035"/>
            <a:ext cx="9948600" cy="3718800"/>
          </a:xfrm>
          <a:prstGeom prst="rect">
            <a:avLst/>
          </a:prstGeom>
        </p:spPr>
        <p:txBody>
          <a:bodyPr spcFirstLastPara="1" wrap="square" lIns="91425" tIns="45700" rIns="91425" bIns="45700" anchor="t" anchorCtr="0">
            <a:noAutofit/>
          </a:bodyPr>
          <a:lstStyle/>
          <a:p>
            <a:pPr marL="457200" lvl="0" indent="-314325" algn="l" rtl="0">
              <a:lnSpc>
                <a:spcPct val="200000"/>
              </a:lnSpc>
              <a:spcBef>
                <a:spcPts val="900"/>
              </a:spcBef>
              <a:spcAft>
                <a:spcPts val="0"/>
              </a:spcAft>
              <a:buSzPts val="1350"/>
              <a:buChar char="●"/>
            </a:pPr>
            <a:r>
              <a:rPr lang="en-US" dirty="0"/>
              <a:t>Batched GEMM </a:t>
            </a:r>
          </a:p>
          <a:p>
            <a:pPr lvl="1" indent="-314325">
              <a:lnSpc>
                <a:spcPct val="200000"/>
              </a:lnSpc>
              <a:buSzPts val="1350"/>
              <a:buChar char="●"/>
            </a:pPr>
            <a:r>
              <a:rPr lang="en-US" sz="1200" dirty="0"/>
              <a:t>Represented as a single GEMM where batch is an extra dimension and may have its own layout requirements</a:t>
            </a:r>
          </a:p>
          <a:p>
            <a:pPr marL="457200" lvl="0" indent="-314325" algn="l" rtl="0">
              <a:lnSpc>
                <a:spcPct val="200000"/>
              </a:lnSpc>
              <a:spcBef>
                <a:spcPts val="900"/>
              </a:spcBef>
              <a:spcAft>
                <a:spcPts val="0"/>
              </a:spcAft>
              <a:buSzPts val="1350"/>
              <a:buChar char="●"/>
            </a:pPr>
            <a:r>
              <a:rPr lang="en-US" dirty="0"/>
              <a:t>Multi-Streaming: </a:t>
            </a:r>
          </a:p>
          <a:p>
            <a:pPr lvl="1" indent="-314325">
              <a:lnSpc>
                <a:spcPct val="200000"/>
              </a:lnSpc>
              <a:buSzPts val="1350"/>
              <a:buChar char="●"/>
            </a:pPr>
            <a:r>
              <a:rPr lang="en-US" sz="1200" dirty="0"/>
              <a:t>Complex launch and scheduling</a:t>
            </a:r>
            <a:endParaRPr sz="1200" dirty="0"/>
          </a:p>
          <a:p>
            <a:pPr>
              <a:lnSpc>
                <a:spcPct val="200000"/>
              </a:lnSpc>
              <a:spcBef>
                <a:spcPts val="0"/>
              </a:spcBef>
              <a:buChar char="●"/>
            </a:pPr>
            <a:r>
              <a:rPr lang="en-US" dirty="0"/>
              <a:t>Horizontal Fusion: </a:t>
            </a:r>
            <a:endParaRPr dirty="0"/>
          </a:p>
          <a:p>
            <a:pPr lvl="1">
              <a:lnSpc>
                <a:spcPct val="200000"/>
              </a:lnSpc>
              <a:spcBef>
                <a:spcPts val="0"/>
              </a:spcBef>
              <a:buChar char="●"/>
            </a:pPr>
            <a:r>
              <a:rPr lang="en-US" sz="1200" dirty="0"/>
              <a:t>Require shared operands</a:t>
            </a:r>
          </a:p>
          <a:p>
            <a:pPr lvl="1">
              <a:lnSpc>
                <a:spcPct val="200000"/>
              </a:lnSpc>
              <a:spcBef>
                <a:spcPts val="0"/>
              </a:spcBef>
              <a:buChar char="●"/>
            </a:pPr>
            <a:r>
              <a:rPr lang="en-US" sz="1200" dirty="0"/>
              <a:t>Change of layout for operand(s) may be needed to avoid extra data movements</a:t>
            </a:r>
            <a:endParaRPr sz="1200" dirty="0"/>
          </a:p>
        </p:txBody>
      </p:sp>
      <p:sp>
        <p:nvSpPr>
          <p:cNvPr id="127" name="Google Shape;127;p22"/>
          <p:cNvSpPr txBox="1">
            <a:spLocks noGrp="1"/>
          </p:cNvSpPr>
          <p:nvPr>
            <p:ph type="body" idx="2"/>
          </p:nvPr>
        </p:nvSpPr>
        <p:spPr>
          <a:xfrm>
            <a:off x="498348" y="1259533"/>
            <a:ext cx="9976200" cy="525600"/>
          </a:xfrm>
          <a:prstGeom prst="rect">
            <a:avLst/>
          </a:prstGeom>
        </p:spPr>
        <p:txBody>
          <a:bodyPr spcFirstLastPara="1" wrap="square" lIns="91425" tIns="45700" rIns="91425" bIns="45700" anchor="t" anchorCtr="0">
            <a:noAutofit/>
          </a:bodyPr>
          <a:lstStyle/>
          <a:p>
            <a:pPr marL="0" lvl="0" indent="0" algn="ctr" rtl="0">
              <a:spcBef>
                <a:spcPts val="900"/>
              </a:spcBef>
              <a:spcAft>
                <a:spcPts val="900"/>
              </a:spcAft>
              <a:buNone/>
            </a:pPr>
            <a:endParaRPr dirty="0"/>
          </a:p>
        </p:txBody>
      </p:sp>
    </p:spTree>
    <p:extLst>
      <p:ext uri="{BB962C8B-B14F-4D97-AF65-F5344CB8AC3E}">
        <p14:creationId xmlns:p14="http://schemas.microsoft.com/office/powerpoint/2010/main" val="704279400"/>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498348" y="737426"/>
            <a:ext cx="9976200" cy="591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Triton Implementation</a:t>
            </a:r>
            <a:endParaRPr/>
          </a:p>
        </p:txBody>
      </p:sp>
      <p:sp>
        <p:nvSpPr>
          <p:cNvPr id="144" name="Google Shape;144;p24"/>
          <p:cNvSpPr txBox="1">
            <a:spLocks noGrp="1"/>
          </p:cNvSpPr>
          <p:nvPr>
            <p:ph type="body" idx="1"/>
          </p:nvPr>
        </p:nvSpPr>
        <p:spPr>
          <a:xfrm>
            <a:off x="516750" y="2103035"/>
            <a:ext cx="9948600" cy="3718800"/>
          </a:xfrm>
          <a:prstGeom prst="rect">
            <a:avLst/>
          </a:prstGeom>
        </p:spPr>
        <p:txBody>
          <a:bodyPr spcFirstLastPara="1" wrap="square" lIns="91425" tIns="45700" rIns="91425" bIns="45700" anchor="t" anchorCtr="0">
            <a:noAutofit/>
          </a:bodyPr>
          <a:lstStyle/>
          <a:p>
            <a:pPr marL="457200" lvl="0" indent="-314325" algn="l" rtl="0">
              <a:lnSpc>
                <a:spcPct val="200000"/>
              </a:lnSpc>
              <a:spcBef>
                <a:spcPts val="900"/>
              </a:spcBef>
              <a:spcAft>
                <a:spcPts val="0"/>
              </a:spcAft>
              <a:buSzPts val="1350"/>
              <a:buChar char="●"/>
            </a:pPr>
            <a:r>
              <a:rPr lang="en-US" dirty="0"/>
              <a:t>Implement a device side static scheduler</a:t>
            </a:r>
            <a:endParaRPr dirty="0"/>
          </a:p>
          <a:p>
            <a:pPr marL="914400" lvl="1" indent="-304800" algn="l" rtl="0">
              <a:lnSpc>
                <a:spcPct val="200000"/>
              </a:lnSpc>
              <a:spcBef>
                <a:spcPts val="0"/>
              </a:spcBef>
              <a:spcAft>
                <a:spcPts val="0"/>
              </a:spcAft>
              <a:buSzPts val="1200"/>
              <a:buChar char="○"/>
            </a:pPr>
            <a:r>
              <a:rPr lang="en-US" dirty="0"/>
              <a:t>The number of virtual SMs is fixed</a:t>
            </a:r>
            <a:endParaRPr dirty="0"/>
          </a:p>
          <a:p>
            <a:pPr marL="914400" lvl="1" indent="-304800" algn="l" rtl="0">
              <a:lnSpc>
                <a:spcPct val="200000"/>
              </a:lnSpc>
              <a:spcBef>
                <a:spcPts val="0"/>
              </a:spcBef>
              <a:spcAft>
                <a:spcPts val="0"/>
              </a:spcAft>
              <a:buSzPts val="1200"/>
              <a:buChar char="○"/>
            </a:pPr>
            <a:r>
              <a:rPr lang="en-US" dirty="0"/>
              <a:t>Visit GEMM problems in the group in order</a:t>
            </a:r>
            <a:endParaRPr dirty="0"/>
          </a:p>
          <a:p>
            <a:pPr marL="1371600" lvl="2" indent="-295275" algn="l" rtl="0">
              <a:lnSpc>
                <a:spcPct val="200000"/>
              </a:lnSpc>
              <a:spcBef>
                <a:spcPts val="0"/>
              </a:spcBef>
              <a:spcAft>
                <a:spcPts val="0"/>
              </a:spcAft>
              <a:buSzPts val="1050"/>
              <a:buChar char="■"/>
            </a:pPr>
            <a:r>
              <a:rPr lang="en-US" dirty="0"/>
              <a:t>schedule the next tile to the next available SM</a:t>
            </a:r>
            <a:endParaRPr dirty="0"/>
          </a:p>
          <a:p>
            <a:pPr marL="1371600" lvl="2" indent="-295275" algn="l" rtl="0">
              <a:lnSpc>
                <a:spcPct val="200000"/>
              </a:lnSpc>
              <a:spcBef>
                <a:spcPts val="0"/>
              </a:spcBef>
              <a:spcAft>
                <a:spcPts val="0"/>
              </a:spcAft>
              <a:buSzPts val="1050"/>
              <a:buChar char="■"/>
            </a:pPr>
            <a:r>
              <a:rPr lang="en-US" dirty="0"/>
              <a:t>when all tiles in a problem are scheduled, go to next problem until all problems are scheduled</a:t>
            </a:r>
            <a:endParaRPr dirty="0"/>
          </a:p>
          <a:p>
            <a:pPr marL="1371600" lvl="2" indent="-295275" algn="l" rtl="0">
              <a:lnSpc>
                <a:spcPct val="200000"/>
              </a:lnSpc>
              <a:spcBef>
                <a:spcPts val="0"/>
              </a:spcBef>
              <a:spcAft>
                <a:spcPts val="0"/>
              </a:spcAft>
              <a:buSzPts val="1050"/>
              <a:buChar char="■"/>
            </a:pPr>
            <a:r>
              <a:rPr lang="en-US" dirty="0"/>
              <a:t>after we use all SMs, go back to the first one</a:t>
            </a:r>
            <a:endParaRPr dirty="0"/>
          </a:p>
        </p:txBody>
      </p:sp>
      <p:sp>
        <p:nvSpPr>
          <p:cNvPr id="145" name="Google Shape;145;p24"/>
          <p:cNvSpPr txBox="1">
            <a:spLocks noGrp="1"/>
          </p:cNvSpPr>
          <p:nvPr>
            <p:ph type="body" idx="2"/>
          </p:nvPr>
        </p:nvSpPr>
        <p:spPr>
          <a:xfrm>
            <a:off x="498348" y="1259533"/>
            <a:ext cx="9976200" cy="525600"/>
          </a:xfrm>
          <a:prstGeom prst="rect">
            <a:avLst/>
          </a:prstGeom>
        </p:spPr>
        <p:txBody>
          <a:bodyPr spcFirstLastPara="1" wrap="square" lIns="91425" tIns="45700" rIns="91425" bIns="45700" anchor="t" anchorCtr="0">
            <a:noAutofit/>
          </a:bodyPr>
          <a:lstStyle/>
          <a:p>
            <a:pPr marL="0" lvl="0" indent="0" algn="ctr" rtl="0">
              <a:spcBef>
                <a:spcPts val="900"/>
              </a:spcBef>
              <a:spcAft>
                <a:spcPts val="900"/>
              </a:spcAft>
              <a:buNone/>
            </a:pPr>
            <a:endParaRPr/>
          </a:p>
        </p:txBody>
      </p:sp>
    </p:spTree>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498348" y="737426"/>
            <a:ext cx="9976200" cy="591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Triton Implementation</a:t>
            </a:r>
            <a:endParaRPr/>
          </a:p>
        </p:txBody>
      </p:sp>
      <p:sp>
        <p:nvSpPr>
          <p:cNvPr id="134" name="Google Shape;134;p23"/>
          <p:cNvSpPr txBox="1">
            <a:spLocks noGrp="1"/>
          </p:cNvSpPr>
          <p:nvPr>
            <p:ph type="body" idx="2"/>
          </p:nvPr>
        </p:nvSpPr>
        <p:spPr>
          <a:xfrm>
            <a:off x="498348" y="1259533"/>
            <a:ext cx="9976200" cy="525600"/>
          </a:xfrm>
          <a:prstGeom prst="rect">
            <a:avLst/>
          </a:prstGeom>
        </p:spPr>
        <p:txBody>
          <a:bodyPr spcFirstLastPara="1" wrap="square" lIns="91425" tIns="45700" rIns="91425" bIns="45700" anchor="t" anchorCtr="0">
            <a:noAutofit/>
          </a:bodyPr>
          <a:lstStyle/>
          <a:p>
            <a:pPr marL="0" lvl="0" indent="0" algn="ctr" rtl="0">
              <a:spcBef>
                <a:spcPts val="900"/>
              </a:spcBef>
              <a:spcAft>
                <a:spcPts val="900"/>
              </a:spcAft>
              <a:buNone/>
            </a:pPr>
            <a:r>
              <a:rPr lang="en-US"/>
              <a:t>kernel parameters</a:t>
            </a:r>
            <a:endParaRPr/>
          </a:p>
        </p:txBody>
      </p:sp>
      <p:sp>
        <p:nvSpPr>
          <p:cNvPr id="135" name="Google Shape;135;p23"/>
          <p:cNvSpPr txBox="1"/>
          <p:nvPr/>
        </p:nvSpPr>
        <p:spPr>
          <a:xfrm>
            <a:off x="1346174" y="2196661"/>
            <a:ext cx="3992414" cy="3162593"/>
          </a:xfrm>
          <a:prstGeom prst="rect">
            <a:avLst/>
          </a:prstGeom>
          <a:noFill/>
          <a:ln>
            <a:noFill/>
          </a:ln>
        </p:spPr>
        <p:txBody>
          <a:bodyPr spcFirstLastPara="1" wrap="square" lIns="91425" tIns="91425" rIns="91425" bIns="91425" anchor="t" anchorCtr="0">
            <a:noAutofit/>
          </a:bodyPr>
          <a:lstStyle/>
          <a:p>
            <a:pPr>
              <a:buClr>
                <a:schemeClr val="dk2"/>
              </a:buClr>
              <a:buSzPts val="1100"/>
            </a:pPr>
            <a:r>
              <a:rPr lang="en-US" sz="1200">
                <a:latin typeface="Consolas"/>
                <a:ea typeface="Consolas"/>
                <a:cs typeface="Consolas"/>
                <a:sym typeface="Consolas"/>
              </a:rPr>
              <a:t>def </a:t>
            </a:r>
            <a:r>
              <a:rPr lang="en-US" sz="1200" err="1">
                <a:latin typeface="Consolas"/>
                <a:ea typeface="Consolas"/>
                <a:cs typeface="Consolas"/>
                <a:sym typeface="Consolas"/>
              </a:rPr>
              <a:t>matmul_kernel</a:t>
            </a:r>
            <a:r>
              <a:rPr lang="en-US" sz="1200">
                <a:latin typeface="Consolas"/>
                <a:ea typeface="Consolas"/>
                <a:cs typeface="Consolas"/>
                <a:sym typeface="Consolas"/>
              </a:rPr>
              <a:t>(</a:t>
            </a:r>
            <a:endParaRPr sz="1200">
              <a:latin typeface="Consolas"/>
              <a:ea typeface="Consolas"/>
              <a:cs typeface="Consolas"/>
              <a:sym typeface="Consolas"/>
            </a:endParaRPr>
          </a:p>
          <a:p>
            <a:pPr>
              <a:buSzPts val="1100"/>
            </a:pPr>
            <a:r>
              <a:rPr lang="en-US" sz="1200">
                <a:latin typeface="Consolas"/>
                <a:ea typeface="Consolas"/>
                <a:cs typeface="Consolas"/>
              </a:rPr>
              <a:t>   </a:t>
            </a:r>
            <a:r>
              <a:rPr lang="en-US" sz="1200">
                <a:latin typeface="Consolas"/>
                <a:ea typeface="Consolas"/>
                <a:cs typeface="Consolas"/>
                <a:sym typeface="Consolas"/>
              </a:rPr>
              <a:t> </a:t>
            </a:r>
            <a:r>
              <a:rPr lang="en-US" sz="1200" err="1">
                <a:latin typeface="Consolas"/>
                <a:ea typeface="Consolas"/>
                <a:cs typeface="Consolas"/>
                <a:sym typeface="Consolas"/>
              </a:rPr>
              <a:t>a_ptr</a:t>
            </a:r>
            <a:r>
              <a:rPr lang="en-US" sz="1200">
                <a:latin typeface="Consolas"/>
                <a:ea typeface="Consolas"/>
                <a:cs typeface="Consolas"/>
                <a:sym typeface="Consolas"/>
              </a:rPr>
              <a:t>,</a:t>
            </a:r>
            <a:endParaRPr sz="1200">
              <a:latin typeface="Consolas"/>
              <a:ea typeface="Consolas"/>
              <a:cs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b_ptr</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c_ptr</a:t>
            </a:r>
            <a:r>
              <a:rPr lang="en-US" sz="1200">
                <a:latin typeface="Consolas"/>
                <a:ea typeface="Consolas"/>
                <a:cs typeface="Consolas"/>
                <a:sym typeface="Consolas"/>
              </a:rPr>
              <a:t>, </a:t>
            </a:r>
            <a:r>
              <a:rPr lang="en-US" sz="1200">
                <a:latin typeface="Consolas"/>
                <a:ea typeface="Consolas"/>
                <a:cs typeface="Consolas"/>
              </a:rPr>
              <a:t>   </a:t>
            </a:r>
          </a:p>
          <a:p>
            <a:pPr>
              <a:buSzPts val="1100"/>
            </a:pPr>
            <a:r>
              <a:rPr lang="en-US" sz="1200">
                <a:latin typeface="Consolas"/>
                <a:ea typeface="Consolas"/>
                <a:cs typeface="Consolas"/>
              </a:rPr>
              <a:t>    # </a:t>
            </a:r>
            <a:r>
              <a:rPr lang="en-US" sz="1200" err="1">
                <a:latin typeface="Consolas"/>
                <a:ea typeface="Consolas"/>
                <a:cs typeface="Consolas"/>
              </a:rPr>
              <a:t>gemm</a:t>
            </a:r>
            <a:r>
              <a:rPr lang="en-US" sz="1200">
                <a:latin typeface="Consolas"/>
                <a:ea typeface="Consolas"/>
                <a:cs typeface="Consolas"/>
              </a:rPr>
              <a:t> size</a:t>
            </a:r>
          </a:p>
          <a:p>
            <a:pPr>
              <a:buClr>
                <a:schemeClr val="dk2"/>
              </a:buClr>
              <a:buSzPts val="1100"/>
            </a:pPr>
            <a:r>
              <a:rPr lang="en-US" sz="1200">
                <a:latin typeface="Consolas"/>
                <a:ea typeface="Consolas"/>
                <a:cs typeface="Consolas"/>
                <a:sym typeface="Consolas"/>
              </a:rPr>
              <a:t>    M, N, K,</a:t>
            </a:r>
            <a:endParaRPr sz="1200">
              <a:latin typeface="Consolas"/>
              <a:ea typeface="Consolas"/>
              <a:cs typeface="Consolas"/>
              <a:sym typeface="Consolas"/>
            </a:endParaRPr>
          </a:p>
          <a:p>
            <a:pPr>
              <a:buSzPts val="1100"/>
            </a:pPr>
            <a:r>
              <a:rPr lang="en-US" sz="1200">
                <a:latin typeface="Consolas"/>
                <a:ea typeface="Consolas"/>
                <a:cs typeface="Consolas"/>
              </a:rPr>
              <a:t>    # assuming packed layout, strides are</a:t>
            </a:r>
          </a:p>
          <a:p>
            <a:pPr>
              <a:buSzPts val="1100"/>
            </a:pPr>
            <a:r>
              <a:rPr lang="en-US" sz="1200">
                <a:latin typeface="Consolas"/>
                <a:ea typeface="Consolas"/>
                <a:cs typeface="Consolas"/>
              </a:rPr>
              <a:t>    # represented as leading dimension </a:t>
            </a:r>
            <a:r>
              <a:rPr lang="en-US" sz="1200">
                <a:latin typeface="Consolas"/>
                <a:ea typeface="Consolas"/>
                <a:cs typeface="Consolas"/>
                <a:sym typeface="Consolas"/>
              </a:rPr>
              <a:t>   </a:t>
            </a:r>
            <a:endParaRPr lang="en-US" sz="1200">
              <a:latin typeface="Consolas"/>
              <a:ea typeface="Consolas"/>
              <a:cs typeface="Consolas"/>
            </a:endParaRPr>
          </a:p>
          <a:p>
            <a:pPr>
              <a:buSzPts val="1100"/>
            </a:pPr>
            <a:r>
              <a:rPr lang="en-US" sz="1200">
                <a:latin typeface="Consolas"/>
                <a:ea typeface="Consolas"/>
                <a:cs typeface="Consolas"/>
                <a:sym typeface="Consolas"/>
              </a:rPr>
              <a:t>    </a:t>
            </a:r>
            <a:r>
              <a:rPr lang="en-US" sz="1200" err="1">
                <a:latin typeface="Consolas"/>
                <a:ea typeface="Consolas"/>
                <a:cs typeface="Consolas"/>
                <a:sym typeface="Consolas"/>
              </a:rPr>
              <a:t>lda</a:t>
            </a:r>
            <a:r>
              <a:rPr lang="en-US" sz="1200">
                <a:latin typeface="Consolas"/>
                <a:ea typeface="Consolas"/>
                <a:cs typeface="Consolas"/>
                <a:sym typeface="Consolas"/>
              </a:rPr>
              <a:t>, </a:t>
            </a:r>
            <a:r>
              <a:rPr lang="en-US" sz="1200" err="1">
                <a:latin typeface="Consolas"/>
                <a:ea typeface="Consolas"/>
                <a:cs typeface="Consolas"/>
                <a:sym typeface="Consolas"/>
              </a:rPr>
              <a:t>ldb</a:t>
            </a:r>
            <a:r>
              <a:rPr lang="en-US" sz="1200">
                <a:latin typeface="Consolas"/>
                <a:ea typeface="Consolas"/>
                <a:cs typeface="Consolas"/>
                <a:sym typeface="Consolas"/>
              </a:rPr>
              <a:t>, </a:t>
            </a:r>
            <a:r>
              <a:rPr lang="en-US" sz="1200" err="1">
                <a:latin typeface="Consolas"/>
                <a:ea typeface="Consolas"/>
                <a:cs typeface="Consolas"/>
                <a:sym typeface="Consolas"/>
              </a:rPr>
              <a:t>ldc</a:t>
            </a:r>
            <a:r>
              <a:rPr lang="en-US" sz="1200">
                <a:latin typeface="Consolas"/>
                <a:ea typeface="Consolas"/>
                <a:cs typeface="Consolas"/>
                <a:sym typeface="Consolas"/>
              </a:rPr>
              <a:t>,</a:t>
            </a:r>
            <a:endParaRPr lang="en-US" sz="1200">
              <a:latin typeface="Consolas"/>
              <a:ea typeface="Consolas"/>
              <a:cs typeface="Consolas"/>
            </a:endParaRPr>
          </a:p>
          <a:p>
            <a:pPr>
              <a:buClr>
                <a:schemeClr val="dk2"/>
              </a:buClr>
              <a:buSzPts val="1100"/>
            </a:pPr>
            <a:r>
              <a:rPr lang="en-US" sz="1200">
                <a:latin typeface="Consolas"/>
                <a:ea typeface="Consolas"/>
                <a:cs typeface="Consolas"/>
                <a:sym typeface="Consolas"/>
              </a:rPr>
              <a:t>    BLOCK_SIZE_M: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BLOCK_SIZE_N: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BLOCK_SIZE_K: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Clr>
                <a:schemeClr val="dk2"/>
              </a:buClr>
              <a:buSzPts val="1100"/>
              <a:buFont typeface="Arial"/>
              <a:buNone/>
            </a:pPr>
            <a:r>
              <a:rPr lang="en-US"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endParaRPr sz="1200">
              <a:latin typeface="Consolas"/>
              <a:ea typeface="Consolas"/>
              <a:cs typeface="Consolas"/>
              <a:sym typeface="Consolas"/>
            </a:endParaRPr>
          </a:p>
        </p:txBody>
      </p:sp>
      <p:sp>
        <p:nvSpPr>
          <p:cNvPr id="2" name="Google Shape;135;p23">
            <a:extLst>
              <a:ext uri="{FF2B5EF4-FFF2-40B4-BE49-F238E27FC236}">
                <a16:creationId xmlns:a16="http://schemas.microsoft.com/office/drawing/2014/main" id="{DE48B400-389A-146D-E83D-6E8D973F2283}"/>
              </a:ext>
            </a:extLst>
          </p:cNvPr>
          <p:cNvSpPr txBox="1"/>
          <p:nvPr/>
        </p:nvSpPr>
        <p:spPr>
          <a:xfrm>
            <a:off x="5636411" y="2196660"/>
            <a:ext cx="4319365" cy="3162593"/>
          </a:xfrm>
          <a:prstGeom prst="rect">
            <a:avLst/>
          </a:prstGeom>
          <a:noFill/>
          <a:ln>
            <a:noFill/>
          </a:ln>
        </p:spPr>
        <p:txBody>
          <a:bodyPr spcFirstLastPara="1" wrap="square" lIns="91425" tIns="91425" rIns="91425" bIns="91425" anchor="t" anchorCtr="0">
            <a:noAutofit/>
          </a:bodyPr>
          <a:lstStyle/>
          <a:p>
            <a:pPr>
              <a:buClr>
                <a:schemeClr val="dk2"/>
              </a:buClr>
              <a:buSzPts val="1100"/>
            </a:pPr>
            <a:r>
              <a:rPr lang="en-US" sz="1200">
                <a:latin typeface="Consolas"/>
                <a:ea typeface="Consolas"/>
                <a:cs typeface="Consolas"/>
                <a:sym typeface="Consolas"/>
              </a:rPr>
              <a:t>def </a:t>
            </a:r>
            <a:r>
              <a:rPr lang="en-US" sz="1200" err="1">
                <a:latin typeface="Consolas"/>
                <a:ea typeface="Consolas"/>
                <a:cs typeface="Consolas"/>
                <a:sym typeface="Consolas"/>
              </a:rPr>
              <a:t>grouped_matmul_kernel</a:t>
            </a:r>
            <a:r>
              <a:rPr lang="en-US" sz="1200">
                <a:latin typeface="Consolas"/>
                <a:ea typeface="Consolas"/>
                <a:cs typeface="Consolas"/>
                <a:sym typeface="Consolas"/>
              </a:rPr>
              <a:t>(</a:t>
            </a:r>
            <a:endParaRPr sz="1200">
              <a:latin typeface="Consolas"/>
              <a:ea typeface="Consolas"/>
              <a:cs typeface="Consolas"/>
              <a:sym typeface="Consolas"/>
            </a:endParaRPr>
          </a:p>
          <a:p>
            <a:pPr>
              <a:buSzPts val="1100"/>
            </a:pPr>
            <a:r>
              <a:rPr lang="en-US" sz="1200">
                <a:latin typeface="Consolas"/>
                <a:ea typeface="Consolas"/>
                <a:cs typeface="Consolas"/>
              </a:rPr>
              <a:t>    # pointers of all A operand in the group</a:t>
            </a:r>
            <a:endParaRPr lang="en-US"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group_a_ptrs</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group_b_ptrs</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group_c_ptrs</a:t>
            </a:r>
            <a:r>
              <a:rPr lang="en-US" sz="1200">
                <a:latin typeface="Consolas"/>
                <a:ea typeface="Consolas"/>
                <a:cs typeface="Consolas"/>
                <a:sym typeface="Consolas"/>
              </a:rPr>
              <a:t>,</a:t>
            </a:r>
            <a:endParaRPr sz="1200">
              <a:latin typeface="Consolas"/>
              <a:ea typeface="Consolas"/>
              <a:cs typeface="Consolas"/>
              <a:sym typeface="Consolas"/>
            </a:endParaRPr>
          </a:p>
          <a:p>
            <a:pPr>
              <a:buSzPts val="1100"/>
            </a:pPr>
            <a:r>
              <a:rPr lang="en-US" sz="1200">
                <a:latin typeface="Consolas"/>
                <a:ea typeface="Consolas"/>
                <a:cs typeface="Consolas"/>
              </a:rPr>
              <a:t>    # list of M, N, K</a:t>
            </a:r>
            <a:endParaRPr lang="en-US" sz="1200">
              <a:latin typeface="Consolas"/>
              <a:ea typeface="Consolas"/>
              <a:cs typeface="Consolas"/>
              <a:sym typeface="Consolas"/>
            </a:endParaRPr>
          </a:p>
          <a:p>
            <a:pP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group_gemm_sizes</a:t>
            </a:r>
            <a:r>
              <a:rPr lang="en-US" sz="1200">
                <a:latin typeface="Consolas"/>
                <a:ea typeface="Consolas"/>
                <a:cs typeface="Consolas"/>
                <a:sym typeface="Consolas"/>
              </a:rPr>
              <a:t>,</a:t>
            </a:r>
            <a:endParaRPr lang="en-US" sz="1200">
              <a:latin typeface="Consolas"/>
              <a:ea typeface="Consolas"/>
              <a:cs typeface="Consolas"/>
            </a:endParaRPr>
          </a:p>
          <a:p>
            <a:pPr>
              <a:buSzPts val="1100"/>
            </a:pPr>
            <a:r>
              <a:rPr lang="en-US" sz="1200">
                <a:latin typeface="Consolas"/>
                <a:ea typeface="Consolas"/>
                <a:cs typeface="Consolas"/>
              </a:rPr>
              <a:t>    # list of </a:t>
            </a:r>
            <a:r>
              <a:rPr lang="en-US" sz="1200" err="1">
                <a:latin typeface="Consolas"/>
                <a:ea typeface="Consolas"/>
                <a:cs typeface="Consolas"/>
              </a:rPr>
              <a:t>lda</a:t>
            </a:r>
            <a:r>
              <a:rPr lang="en-US" sz="1200">
                <a:latin typeface="Consolas"/>
                <a:ea typeface="Consolas"/>
                <a:cs typeface="Consolas"/>
              </a:rPr>
              <a:t>, </a:t>
            </a:r>
            <a:r>
              <a:rPr lang="en-US" sz="1200" err="1">
                <a:latin typeface="Consolas"/>
                <a:ea typeface="Consolas"/>
                <a:cs typeface="Consolas"/>
              </a:rPr>
              <a:t>ldb</a:t>
            </a:r>
            <a:r>
              <a:rPr lang="en-US" sz="1200">
                <a:latin typeface="Consolas"/>
                <a:ea typeface="Consolas"/>
                <a:cs typeface="Consolas"/>
              </a:rPr>
              <a:t>, </a:t>
            </a:r>
            <a:r>
              <a:rPr lang="en-US" sz="1200" err="1">
                <a:latin typeface="Consolas"/>
                <a:ea typeface="Consolas"/>
                <a:cs typeface="Consolas"/>
              </a:rPr>
              <a:t>ldc</a:t>
            </a:r>
            <a:endParaRPr lang="en-US" sz="1200" err="1">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group_lds</a:t>
            </a:r>
            <a:r>
              <a:rPr lang="en-US" sz="1200">
                <a:latin typeface="Consolas"/>
                <a:ea typeface="Consolas"/>
                <a:cs typeface="Consolas"/>
                <a:sym typeface="Consolas"/>
              </a:rPr>
              <a:t>,</a:t>
            </a:r>
            <a:endParaRPr sz="1200">
              <a:latin typeface="Consolas"/>
              <a:ea typeface="Consolas"/>
              <a:cs typeface="Consolas"/>
              <a:sym typeface="Consolas"/>
            </a:endParaRPr>
          </a:p>
          <a:p>
            <a:r>
              <a:rPr lang="en-US" sz="1200"/>
              <a:t>        # number of </a:t>
            </a:r>
            <a:r>
              <a:rPr lang="en-US" sz="1200" err="1"/>
              <a:t>gemms</a:t>
            </a:r>
            <a:r>
              <a:rPr lang="en-US" sz="1200"/>
              <a:t> in the group</a:t>
            </a:r>
            <a:endParaRPr lang="en-US"/>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group_size</a:t>
            </a:r>
            <a:r>
              <a:rPr lang="en-US" sz="1200">
                <a:latin typeface="Consolas"/>
                <a:ea typeface="Consolas"/>
                <a:cs typeface="Consolas"/>
                <a:sym typeface="Consolas"/>
              </a:rPr>
              <a:t>,</a:t>
            </a:r>
            <a:endParaRPr lang="en-US" sz="1200">
              <a:ea typeface="Consolas"/>
              <a:sym typeface="Consolas"/>
            </a:endParaRPr>
          </a:p>
          <a:p>
            <a:pPr>
              <a:buSzPts val="1100"/>
            </a:pPr>
            <a:r>
              <a:rPr lang="en-US" sz="1200">
                <a:latin typeface="Consolas"/>
                <a:ea typeface="Consolas"/>
                <a:cs typeface="Consolas"/>
                <a:sym typeface="Consolas"/>
              </a:rPr>
              <a:t>    # number of virtual SMs</a:t>
            </a:r>
            <a:endParaRPr lang="en-US" sz="1200">
              <a:latin typeface="Consolas"/>
              <a:ea typeface="Consolas"/>
              <a:cs typeface="Consolas"/>
            </a:endParaRPr>
          </a:p>
          <a:p>
            <a:pPr>
              <a:buSzPts val="1100"/>
            </a:pPr>
            <a:r>
              <a:rPr lang="en-US" sz="1200">
                <a:latin typeface="Consolas"/>
                <a:ea typeface="Consolas"/>
                <a:cs typeface="Consolas"/>
                <a:sym typeface="Consolas"/>
              </a:rPr>
              <a:t>    NUM_SM: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endParaRPr>
          </a:p>
          <a:p>
            <a:pPr>
              <a:buClr>
                <a:schemeClr val="dk2"/>
              </a:buClr>
              <a:buSzPts val="1100"/>
            </a:pPr>
            <a:r>
              <a:rPr lang="en-US" sz="1200">
                <a:latin typeface="Consolas"/>
                <a:ea typeface="Consolas"/>
                <a:cs typeface="Consolas"/>
                <a:sym typeface="Consolas"/>
              </a:rPr>
              <a:t>    # tile sizes</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BLOCK_SIZE_M: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BLOCK_SIZE_N: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BLOCK_SIZE_K: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Clr>
                <a:schemeClr val="dk2"/>
              </a:buClr>
              <a:buSzPts val="1100"/>
              <a:buFont typeface="Arial"/>
              <a:buNone/>
            </a:pPr>
            <a:r>
              <a:rPr lang="en-US"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endParaRPr sz="1200">
              <a:latin typeface="Consolas"/>
              <a:ea typeface="Consolas"/>
              <a:cs typeface="Consolas"/>
              <a:sym typeface="Consolas"/>
            </a:endParaRPr>
          </a:p>
        </p:txBody>
      </p:sp>
      <p:sp>
        <p:nvSpPr>
          <p:cNvPr id="3" name="TextBox 2">
            <a:extLst>
              <a:ext uri="{FF2B5EF4-FFF2-40B4-BE49-F238E27FC236}">
                <a16:creationId xmlns:a16="http://schemas.microsoft.com/office/drawing/2014/main" id="{0B3F1009-31ED-1663-B11A-439B0434693A}"/>
              </a:ext>
            </a:extLst>
          </p:cNvPr>
          <p:cNvSpPr txBox="1"/>
          <p:nvPr/>
        </p:nvSpPr>
        <p:spPr>
          <a:xfrm>
            <a:off x="1706525" y="5613991"/>
            <a:ext cx="2177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matmul</a:t>
            </a:r>
            <a:r>
              <a:rPr lang="en-US"/>
              <a:t> kernel signature</a:t>
            </a:r>
          </a:p>
        </p:txBody>
      </p:sp>
      <p:sp>
        <p:nvSpPr>
          <p:cNvPr id="4" name="TextBox 3">
            <a:extLst>
              <a:ext uri="{FF2B5EF4-FFF2-40B4-BE49-F238E27FC236}">
                <a16:creationId xmlns:a16="http://schemas.microsoft.com/office/drawing/2014/main" id="{89229890-E337-8A84-B952-7E6F82DA6198}"/>
              </a:ext>
            </a:extLst>
          </p:cNvPr>
          <p:cNvSpPr txBox="1"/>
          <p:nvPr/>
        </p:nvSpPr>
        <p:spPr>
          <a:xfrm>
            <a:off x="5917018" y="5613991"/>
            <a:ext cx="3054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grouped </a:t>
            </a:r>
            <a:r>
              <a:rPr lang="en-US" err="1"/>
              <a:t>matmul</a:t>
            </a:r>
            <a:r>
              <a:rPr lang="en-US"/>
              <a:t> kernel signature</a:t>
            </a:r>
          </a:p>
        </p:txBody>
      </p:sp>
    </p:spTree>
    <p:extLst>
      <p:ext uri="{BB962C8B-B14F-4D97-AF65-F5344CB8AC3E}">
        <p14:creationId xmlns:p14="http://schemas.microsoft.com/office/powerpoint/2010/main" val="2623305697"/>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498348" y="361201"/>
            <a:ext cx="9976200" cy="591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Performance on A8000</a:t>
            </a:r>
            <a:endParaRPr/>
          </a:p>
        </p:txBody>
      </p:sp>
      <p:sp>
        <p:nvSpPr>
          <p:cNvPr id="153" name="Google Shape;153;p25"/>
          <p:cNvSpPr txBox="1">
            <a:spLocks noGrp="1"/>
          </p:cNvSpPr>
          <p:nvPr>
            <p:ph type="body" idx="1"/>
          </p:nvPr>
        </p:nvSpPr>
        <p:spPr>
          <a:xfrm>
            <a:off x="569525" y="4889650"/>
            <a:ext cx="8389800" cy="1040700"/>
          </a:xfrm>
          <a:prstGeom prst="rect">
            <a:avLst/>
          </a:prstGeom>
        </p:spPr>
        <p:txBody>
          <a:bodyPr spcFirstLastPara="1" wrap="square" lIns="91425" tIns="45700" rIns="91425" bIns="45700" anchor="t" anchorCtr="0">
            <a:noAutofit/>
          </a:bodyPr>
          <a:lstStyle/>
          <a:p>
            <a:pPr marL="457200" lvl="0" indent="-295275" algn="l" rtl="0">
              <a:lnSpc>
                <a:spcPct val="100000"/>
              </a:lnSpc>
              <a:spcBef>
                <a:spcPts val="900"/>
              </a:spcBef>
              <a:spcAft>
                <a:spcPts val="0"/>
              </a:spcAft>
              <a:buClr>
                <a:srgbClr val="1F1F1F"/>
              </a:buClr>
              <a:buSzPts val="1050"/>
              <a:buFont typeface="Roboto"/>
              <a:buChar char="●"/>
            </a:pPr>
            <a:r>
              <a:rPr lang="en-US" sz="1050">
                <a:solidFill>
                  <a:srgbClr val="1F1F1F"/>
                </a:solidFill>
                <a:highlight>
                  <a:srgbClr val="FFFFFF"/>
                </a:highlight>
                <a:latin typeface="Roboto"/>
                <a:ea typeface="Roboto"/>
                <a:cs typeface="Roboto"/>
                <a:sym typeface="Roboto"/>
              </a:rPr>
              <a:t>Speedup shows the grouped </a:t>
            </a:r>
            <a:r>
              <a:rPr lang="en-US" sz="1050" err="1">
                <a:solidFill>
                  <a:srgbClr val="1F1F1F"/>
                </a:solidFill>
                <a:highlight>
                  <a:srgbClr val="FFFFFF"/>
                </a:highlight>
                <a:latin typeface="Roboto"/>
                <a:ea typeface="Roboto"/>
                <a:cs typeface="Roboto"/>
                <a:sym typeface="Roboto"/>
              </a:rPr>
              <a:t>gemm</a:t>
            </a:r>
            <a:r>
              <a:rPr lang="en-US" sz="1050">
                <a:solidFill>
                  <a:srgbClr val="1F1F1F"/>
                </a:solidFill>
                <a:highlight>
                  <a:srgbClr val="FFFFFF"/>
                </a:highlight>
                <a:latin typeface="Roboto"/>
                <a:ea typeface="Roboto"/>
                <a:cs typeface="Roboto"/>
                <a:sym typeface="Roboto"/>
              </a:rPr>
              <a:t> kernel time vs the sum of individual kernel time of all </a:t>
            </a:r>
            <a:r>
              <a:rPr lang="en-US" sz="1050" err="1">
                <a:solidFill>
                  <a:srgbClr val="1F1F1F"/>
                </a:solidFill>
                <a:highlight>
                  <a:srgbClr val="FFFFFF"/>
                </a:highlight>
                <a:latin typeface="Roboto"/>
                <a:ea typeface="Roboto"/>
                <a:cs typeface="Roboto"/>
                <a:sym typeface="Roboto"/>
              </a:rPr>
              <a:t>gemm</a:t>
            </a:r>
            <a:r>
              <a:rPr lang="en-US" sz="1050">
                <a:solidFill>
                  <a:srgbClr val="1F1F1F"/>
                </a:solidFill>
                <a:highlight>
                  <a:srgbClr val="FFFFFF"/>
                </a:highlight>
                <a:latin typeface="Roboto"/>
                <a:ea typeface="Roboto"/>
                <a:cs typeface="Roboto"/>
                <a:sym typeface="Roboto"/>
              </a:rPr>
              <a:t> in the group</a:t>
            </a:r>
            <a:endParaRPr sz="1050">
              <a:solidFill>
                <a:srgbClr val="1F1F1F"/>
              </a:solidFill>
              <a:highlight>
                <a:srgbClr val="FFFFFF"/>
              </a:highlight>
              <a:latin typeface="Roboto"/>
              <a:ea typeface="Roboto"/>
              <a:cs typeface="Roboto"/>
              <a:sym typeface="Roboto"/>
            </a:endParaRPr>
          </a:p>
          <a:p>
            <a:pPr marL="457200" lvl="0" indent="-295275" algn="l" rtl="0">
              <a:lnSpc>
                <a:spcPct val="100000"/>
              </a:lnSpc>
              <a:spcBef>
                <a:spcPts val="0"/>
              </a:spcBef>
              <a:spcAft>
                <a:spcPts val="0"/>
              </a:spcAft>
              <a:buClr>
                <a:srgbClr val="1F1F1F"/>
              </a:buClr>
              <a:buSzPts val="1050"/>
              <a:buFont typeface="Roboto"/>
              <a:buChar char="●"/>
            </a:pPr>
            <a:r>
              <a:rPr lang="en-US" sz="1050">
                <a:solidFill>
                  <a:srgbClr val="1F1F1F"/>
                </a:solidFill>
                <a:highlight>
                  <a:srgbClr val="FFFFFF"/>
                </a:highlight>
                <a:latin typeface="Roboto"/>
                <a:ea typeface="Roboto"/>
                <a:cs typeface="Roboto"/>
                <a:sym typeface="Roboto"/>
              </a:rPr>
              <a:t>all inputs of </a:t>
            </a:r>
            <a:r>
              <a:rPr lang="en-US" sz="1050" err="1">
                <a:solidFill>
                  <a:srgbClr val="1F1F1F"/>
                </a:solidFill>
                <a:highlight>
                  <a:srgbClr val="FFFFFF"/>
                </a:highlight>
                <a:latin typeface="Roboto"/>
                <a:ea typeface="Roboto"/>
                <a:cs typeface="Roboto"/>
                <a:sym typeface="Roboto"/>
              </a:rPr>
              <a:t>matmul</a:t>
            </a:r>
            <a:r>
              <a:rPr lang="en-US" sz="1050">
                <a:solidFill>
                  <a:srgbClr val="1F1F1F"/>
                </a:solidFill>
                <a:highlight>
                  <a:srgbClr val="FFFFFF"/>
                </a:highlight>
                <a:latin typeface="Roboto"/>
                <a:ea typeface="Roboto"/>
                <a:cs typeface="Roboto"/>
                <a:sym typeface="Roboto"/>
              </a:rPr>
              <a:t> are square sizes, value 128 means M=N=K=128</a:t>
            </a:r>
            <a:endParaRPr sz="1050">
              <a:solidFill>
                <a:srgbClr val="1F1F1F"/>
              </a:solidFill>
              <a:highlight>
                <a:srgbClr val="FFFFFF"/>
              </a:highlight>
              <a:latin typeface="Roboto"/>
              <a:ea typeface="Roboto"/>
              <a:cs typeface="Roboto"/>
              <a:sym typeface="Roboto"/>
            </a:endParaRPr>
          </a:p>
          <a:p>
            <a:pPr marL="457200" lvl="0" indent="-295275" algn="l" rtl="0">
              <a:lnSpc>
                <a:spcPct val="100000"/>
              </a:lnSpc>
              <a:spcBef>
                <a:spcPts val="0"/>
              </a:spcBef>
              <a:spcAft>
                <a:spcPts val="0"/>
              </a:spcAft>
              <a:buClr>
                <a:srgbClr val="1F1F1F"/>
              </a:buClr>
              <a:buSzPts val="1050"/>
              <a:buFont typeface="Roboto"/>
              <a:buChar char="●"/>
            </a:pPr>
            <a:r>
              <a:rPr lang="en-US" sz="1050">
                <a:solidFill>
                  <a:srgbClr val="1F1F1F"/>
                </a:solidFill>
                <a:highlight>
                  <a:srgbClr val="FFFFFF"/>
                </a:highlight>
                <a:latin typeface="Roboto"/>
                <a:ea typeface="Roboto"/>
                <a:cs typeface="Roboto"/>
                <a:sym typeface="Roboto"/>
              </a:rPr>
              <a:t>128x4 means the group have 4 </a:t>
            </a:r>
            <a:r>
              <a:rPr lang="en-US" sz="1050" err="1">
                <a:solidFill>
                  <a:srgbClr val="1F1F1F"/>
                </a:solidFill>
                <a:highlight>
                  <a:srgbClr val="FFFFFF"/>
                </a:highlight>
                <a:latin typeface="Roboto"/>
                <a:ea typeface="Roboto"/>
                <a:cs typeface="Roboto"/>
                <a:sym typeface="Roboto"/>
              </a:rPr>
              <a:t>gemms</a:t>
            </a:r>
            <a:endParaRPr sz="1050">
              <a:solidFill>
                <a:srgbClr val="1F1F1F"/>
              </a:solidFill>
              <a:highlight>
                <a:srgbClr val="FFFFFF"/>
              </a:highlight>
              <a:latin typeface="Roboto"/>
              <a:ea typeface="Roboto"/>
              <a:cs typeface="Roboto"/>
              <a:sym typeface="Roboto"/>
            </a:endParaRPr>
          </a:p>
          <a:p>
            <a:pPr marL="457200" lvl="0" indent="-295275" algn="l" rtl="0">
              <a:lnSpc>
                <a:spcPct val="100000"/>
              </a:lnSpc>
              <a:spcBef>
                <a:spcPts val="0"/>
              </a:spcBef>
              <a:spcAft>
                <a:spcPts val="0"/>
              </a:spcAft>
              <a:buClr>
                <a:srgbClr val="1F1F1F"/>
              </a:buClr>
              <a:buSzPts val="1050"/>
              <a:buFont typeface="Roboto"/>
              <a:buChar char="●"/>
            </a:pPr>
            <a:r>
              <a:rPr lang="en-US" sz="1050">
                <a:solidFill>
                  <a:srgbClr val="1F1F1F"/>
                </a:solidFill>
                <a:highlight>
                  <a:srgbClr val="FFFFFF"/>
                </a:highlight>
                <a:latin typeface="Roboto"/>
                <a:ea typeface="Roboto"/>
                <a:cs typeface="Roboto"/>
                <a:sym typeface="Roboto"/>
              </a:rPr>
              <a:t>{128,256,512,1024} means the group has 4 </a:t>
            </a:r>
            <a:r>
              <a:rPr lang="en-US" sz="1050" err="1">
                <a:solidFill>
                  <a:srgbClr val="1F1F1F"/>
                </a:solidFill>
                <a:highlight>
                  <a:srgbClr val="FFFFFF"/>
                </a:highlight>
                <a:latin typeface="Roboto"/>
                <a:ea typeface="Roboto"/>
                <a:cs typeface="Roboto"/>
                <a:sym typeface="Roboto"/>
              </a:rPr>
              <a:t>matmuls</a:t>
            </a:r>
            <a:r>
              <a:rPr lang="en-US" sz="1050">
                <a:solidFill>
                  <a:srgbClr val="1F1F1F"/>
                </a:solidFill>
                <a:highlight>
                  <a:srgbClr val="FFFFFF"/>
                </a:highlight>
                <a:latin typeface="Roboto"/>
                <a:ea typeface="Roboto"/>
                <a:cs typeface="Roboto"/>
                <a:sym typeface="Roboto"/>
              </a:rPr>
              <a:t>, and for each M=N=K which equals to 128, 256, 512, 1024 respectively</a:t>
            </a:r>
            <a:endParaRPr sz="1050">
              <a:solidFill>
                <a:srgbClr val="1F1F1F"/>
              </a:solidFill>
              <a:highlight>
                <a:srgbClr val="FFFFFF"/>
              </a:highlight>
              <a:latin typeface="Roboto"/>
              <a:ea typeface="Roboto"/>
              <a:cs typeface="Roboto"/>
              <a:sym typeface="Roboto"/>
            </a:endParaRPr>
          </a:p>
          <a:p>
            <a:pPr marL="457200" lvl="0" indent="-295275" algn="l" rtl="0">
              <a:lnSpc>
                <a:spcPct val="100000"/>
              </a:lnSpc>
              <a:spcBef>
                <a:spcPts val="0"/>
              </a:spcBef>
              <a:spcAft>
                <a:spcPts val="0"/>
              </a:spcAft>
              <a:buClr>
                <a:srgbClr val="1F1F1F"/>
              </a:buClr>
              <a:buSzPts val="1050"/>
              <a:buFont typeface="Roboto"/>
              <a:buChar char="●"/>
            </a:pPr>
            <a:r>
              <a:rPr lang="en-US" sz="1050">
                <a:solidFill>
                  <a:srgbClr val="1F1F1F"/>
                </a:solidFill>
                <a:highlight>
                  <a:srgbClr val="FFFFFF"/>
                </a:highlight>
                <a:latin typeface="Roboto"/>
                <a:ea typeface="Roboto"/>
                <a:cs typeface="Roboto"/>
                <a:sym typeface="Roboto"/>
              </a:rPr>
              <a:t>{128,256,512,1024}x4 means the group has 16 </a:t>
            </a:r>
            <a:r>
              <a:rPr lang="en-US" sz="1050" err="1">
                <a:solidFill>
                  <a:srgbClr val="1F1F1F"/>
                </a:solidFill>
                <a:highlight>
                  <a:srgbClr val="FFFFFF"/>
                </a:highlight>
                <a:latin typeface="Roboto"/>
                <a:ea typeface="Roboto"/>
                <a:cs typeface="Roboto"/>
                <a:sym typeface="Roboto"/>
              </a:rPr>
              <a:t>matmuls</a:t>
            </a:r>
            <a:r>
              <a:rPr lang="en-US" sz="1050">
                <a:solidFill>
                  <a:srgbClr val="1F1F1F"/>
                </a:solidFill>
                <a:highlight>
                  <a:srgbClr val="FFFFFF"/>
                </a:highlight>
                <a:latin typeface="Roboto"/>
                <a:ea typeface="Roboto"/>
                <a:cs typeface="Roboto"/>
                <a:sym typeface="Roboto"/>
              </a:rPr>
              <a:t>, which is 4 replications of the {128,256,512,1024} group</a:t>
            </a:r>
            <a:endParaRPr sz="1050">
              <a:solidFill>
                <a:srgbClr val="1F1F1F"/>
              </a:solidFill>
              <a:highlight>
                <a:srgbClr val="FFFFFF"/>
              </a:highlight>
              <a:latin typeface="Roboto"/>
              <a:ea typeface="Roboto"/>
              <a:cs typeface="Roboto"/>
              <a:sym typeface="Roboto"/>
            </a:endParaRPr>
          </a:p>
        </p:txBody>
      </p:sp>
      <p:pic>
        <p:nvPicPr>
          <p:cNvPr id="2" name="Picture 1" descr="A graph with blue bars&#10;&#10;Description automatically generated">
            <a:extLst>
              <a:ext uri="{FF2B5EF4-FFF2-40B4-BE49-F238E27FC236}">
                <a16:creationId xmlns:a16="http://schemas.microsoft.com/office/drawing/2014/main" id="{745E8875-AAB6-6314-A75A-0FC0DFF77635}"/>
              </a:ext>
            </a:extLst>
          </p:cNvPr>
          <p:cNvPicPr>
            <a:picLocks noChangeAspect="1"/>
          </p:cNvPicPr>
          <p:nvPr/>
        </p:nvPicPr>
        <p:blipFill>
          <a:blip r:embed="rId4"/>
          <a:stretch>
            <a:fillRect/>
          </a:stretch>
        </p:blipFill>
        <p:spPr>
          <a:xfrm>
            <a:off x="2290313" y="891546"/>
            <a:ext cx="6379233" cy="4000918"/>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A0DF-0493-F89B-0514-06A75971631A}"/>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4686260C-3481-70B9-2075-0B9621384E6F}"/>
              </a:ext>
            </a:extLst>
          </p:cNvPr>
          <p:cNvSpPr>
            <a:spLocks noGrp="1"/>
          </p:cNvSpPr>
          <p:nvPr>
            <p:ph type="body" idx="1"/>
          </p:nvPr>
        </p:nvSpPr>
        <p:spPr/>
        <p:txBody>
          <a:bodyPr/>
          <a:lstStyle/>
          <a:p>
            <a:r>
              <a:rPr lang="en-US" dirty="0"/>
              <a:t>Grouped GEMM is a flexible and general approach for multiple GEMMs</a:t>
            </a:r>
          </a:p>
          <a:p>
            <a:r>
              <a:rPr lang="en-US" dirty="0"/>
              <a:t>Can be implemented in the Triton Programming </a:t>
            </a:r>
            <a:r>
              <a:rPr lang="en-US"/>
              <a:t>Model</a:t>
            </a:r>
            <a:r>
              <a:rPr lang="en-US" dirty="0"/>
              <a:t> directly.</a:t>
            </a:r>
          </a:p>
          <a:p>
            <a:r>
              <a:rPr lang="en-US" dirty="0"/>
              <a:t>The performance results are promising</a:t>
            </a:r>
          </a:p>
          <a:p>
            <a:pPr lvl="1"/>
            <a:r>
              <a:rPr lang="en-US" dirty="0"/>
              <a:t>More experience needed</a:t>
            </a:r>
            <a:r>
              <a:rPr lang="en-US"/>
              <a:t>  </a:t>
            </a:r>
            <a:endParaRPr lang="en-US" dirty="0"/>
          </a:p>
          <a:p>
            <a:r>
              <a:rPr lang="en-US" dirty="0"/>
              <a:t>Contributed a tutorial example Grouped GEMM</a:t>
            </a:r>
          </a:p>
        </p:txBody>
      </p:sp>
      <p:sp>
        <p:nvSpPr>
          <p:cNvPr id="4" name="Text Placeholder 3">
            <a:extLst>
              <a:ext uri="{FF2B5EF4-FFF2-40B4-BE49-F238E27FC236}">
                <a16:creationId xmlns:a16="http://schemas.microsoft.com/office/drawing/2014/main" id="{29D172E1-ADA9-E72E-E7CF-F789537BCF24}"/>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408699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BE5A-3E4B-D730-AA10-C1B2CC00F3BC}"/>
              </a:ext>
            </a:extLst>
          </p:cNvPr>
          <p:cNvSpPr>
            <a:spLocks noGrp="1"/>
          </p:cNvSpPr>
          <p:nvPr>
            <p:ph type="title"/>
          </p:nvPr>
        </p:nvSpPr>
        <p:spPr/>
        <p:txBody>
          <a:bodyPr/>
          <a:lstStyle/>
          <a:p>
            <a:r>
              <a:rPr lang="en-US"/>
              <a:t>Triton Implementation</a:t>
            </a:r>
          </a:p>
        </p:txBody>
      </p:sp>
      <p:sp>
        <p:nvSpPr>
          <p:cNvPr id="4" name="Text Placeholder 3">
            <a:extLst>
              <a:ext uri="{FF2B5EF4-FFF2-40B4-BE49-F238E27FC236}">
                <a16:creationId xmlns:a16="http://schemas.microsoft.com/office/drawing/2014/main" id="{BE069BAA-17A6-46F2-4CE7-D08D787A807E}"/>
              </a:ext>
            </a:extLst>
          </p:cNvPr>
          <p:cNvSpPr>
            <a:spLocks noGrp="1"/>
          </p:cNvSpPr>
          <p:nvPr>
            <p:ph type="body" idx="2"/>
          </p:nvPr>
        </p:nvSpPr>
        <p:spPr/>
        <p:txBody>
          <a:bodyPr/>
          <a:lstStyle/>
          <a:p>
            <a:endParaRPr lang="en-US"/>
          </a:p>
        </p:txBody>
      </p:sp>
      <p:sp>
        <p:nvSpPr>
          <p:cNvPr id="5" name="TextBox 4">
            <a:extLst>
              <a:ext uri="{FF2B5EF4-FFF2-40B4-BE49-F238E27FC236}">
                <a16:creationId xmlns:a16="http://schemas.microsoft.com/office/drawing/2014/main" id="{801EB89E-618A-918B-01B3-B946B2C33F1F}"/>
              </a:ext>
            </a:extLst>
          </p:cNvPr>
          <p:cNvSpPr txBox="1"/>
          <p:nvPr/>
        </p:nvSpPr>
        <p:spPr>
          <a:xfrm>
            <a:off x="1178360" y="2101003"/>
            <a:ext cx="8608618"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Consolas"/>
              </a:rPr>
              <a:t>tile_idx</a:t>
            </a:r>
            <a:r>
              <a:rPr lang="en-US" sz="1600">
                <a:latin typeface="Consolas"/>
              </a:rPr>
              <a:t> = </a:t>
            </a:r>
            <a:r>
              <a:rPr lang="en-US" sz="1600" err="1">
                <a:latin typeface="Consolas"/>
              </a:rPr>
              <a:t>program_id</a:t>
            </a:r>
            <a:endParaRPr lang="en-US" sz="1600">
              <a:latin typeface="Consolas"/>
            </a:endParaRPr>
          </a:p>
          <a:p>
            <a:r>
              <a:rPr lang="en-US" sz="1600" err="1">
                <a:latin typeface="Consolas"/>
              </a:rPr>
              <a:t>total_tile</a:t>
            </a:r>
            <a:r>
              <a:rPr lang="en-US" sz="1600">
                <a:latin typeface="Consolas"/>
              </a:rPr>
              <a:t> = 0</a:t>
            </a:r>
          </a:p>
          <a:p>
            <a:endParaRPr lang="en-US" sz="1600">
              <a:latin typeface="Consolas"/>
            </a:endParaRPr>
          </a:p>
          <a:p>
            <a:r>
              <a:rPr lang="en-US" sz="1600">
                <a:latin typeface="Consolas"/>
              </a:rPr>
              <a:t>for g in group:</a:t>
            </a:r>
          </a:p>
          <a:p>
            <a:r>
              <a:rPr lang="en-US" sz="1600">
                <a:latin typeface="Consolas"/>
              </a:rPr>
              <a:t>  m, n, k = </a:t>
            </a:r>
            <a:r>
              <a:rPr lang="en-US" sz="1600" err="1">
                <a:latin typeface="Consolas"/>
              </a:rPr>
              <a:t>group_gemm_sizes</a:t>
            </a:r>
            <a:r>
              <a:rPr lang="en-US" sz="1600">
                <a:latin typeface="Consolas"/>
              </a:rPr>
              <a:t>[g]</a:t>
            </a:r>
          </a:p>
          <a:p>
            <a:r>
              <a:rPr lang="en-US" sz="1600">
                <a:latin typeface="Consolas"/>
              </a:rPr>
              <a:t>  </a:t>
            </a:r>
            <a:r>
              <a:rPr lang="en-US" sz="1600" err="1">
                <a:latin typeface="Consolas"/>
              </a:rPr>
              <a:t>num_tiles</a:t>
            </a:r>
            <a:r>
              <a:rPr lang="en-US" sz="1600">
                <a:latin typeface="Consolas"/>
              </a:rPr>
              <a:t> = cdiv(m, tm) * cdiv(n, </a:t>
            </a:r>
            <a:r>
              <a:rPr lang="en-US" sz="1600" err="1">
                <a:latin typeface="Consolas"/>
              </a:rPr>
              <a:t>tn</a:t>
            </a:r>
            <a:r>
              <a:rPr lang="en-US" sz="1600">
                <a:latin typeface="Consolas"/>
              </a:rPr>
              <a:t>)</a:t>
            </a:r>
          </a:p>
          <a:p>
            <a:endParaRPr lang="en-US" sz="1600">
              <a:latin typeface="Consolas"/>
            </a:endParaRPr>
          </a:p>
          <a:p>
            <a:r>
              <a:rPr lang="en-US" sz="1600">
                <a:latin typeface="Consolas"/>
              </a:rPr>
              <a:t>  while(</a:t>
            </a:r>
            <a:r>
              <a:rPr lang="en-US" sz="1600" err="1">
                <a:latin typeface="Consolas"/>
              </a:rPr>
              <a:t>tile_idx</a:t>
            </a:r>
            <a:r>
              <a:rPr lang="en-US" sz="1600">
                <a:latin typeface="Consolas"/>
              </a:rPr>
              <a:t> &gt;= </a:t>
            </a:r>
            <a:r>
              <a:rPr lang="en-US" sz="1600" err="1">
                <a:latin typeface="Consolas"/>
              </a:rPr>
              <a:t>total_tiles</a:t>
            </a:r>
            <a:r>
              <a:rPr lang="en-US" sz="1600">
                <a:latin typeface="Consolas"/>
              </a:rPr>
              <a:t> &amp;&amp; </a:t>
            </a:r>
            <a:r>
              <a:rPr lang="en-US" sz="1600" err="1">
                <a:latin typeface="Consolas"/>
              </a:rPr>
              <a:t>tile_idx</a:t>
            </a:r>
            <a:r>
              <a:rPr lang="en-US" sz="1600">
                <a:latin typeface="Consolas"/>
              </a:rPr>
              <a:t> &lt; </a:t>
            </a:r>
            <a:r>
              <a:rPr lang="en-US" sz="1600" err="1">
                <a:latin typeface="Consolas"/>
              </a:rPr>
              <a:t>total_tiles</a:t>
            </a:r>
            <a:r>
              <a:rPr lang="en-US" sz="1600">
                <a:latin typeface="Consolas"/>
              </a:rPr>
              <a:t> + </a:t>
            </a:r>
            <a:r>
              <a:rPr lang="en-US" sz="1600" err="1">
                <a:latin typeface="Consolas"/>
              </a:rPr>
              <a:t>num_tiles</a:t>
            </a:r>
            <a:r>
              <a:rPr lang="en-US" sz="1600">
                <a:latin typeface="Consolas"/>
              </a:rPr>
              <a:t>):</a:t>
            </a:r>
          </a:p>
          <a:p>
            <a:r>
              <a:rPr lang="en-US" sz="1600">
                <a:latin typeface="Consolas"/>
              </a:rPr>
              <a:t>    </a:t>
            </a:r>
            <a:r>
              <a:rPr lang="en-US" sz="1600" err="1">
                <a:latin typeface="Consolas"/>
              </a:rPr>
              <a:t>tile_idx_in_gemm</a:t>
            </a:r>
            <a:r>
              <a:rPr lang="en-US" sz="1600">
                <a:latin typeface="Consolas"/>
              </a:rPr>
              <a:t> = </a:t>
            </a:r>
            <a:r>
              <a:rPr lang="en-US" sz="1600" err="1">
                <a:latin typeface="Consolas"/>
              </a:rPr>
              <a:t>tile_idx</a:t>
            </a:r>
            <a:r>
              <a:rPr lang="en-US" sz="1600">
                <a:latin typeface="Consolas"/>
              </a:rPr>
              <a:t> – </a:t>
            </a:r>
            <a:r>
              <a:rPr lang="en-US" sz="1600" err="1">
                <a:latin typeface="Consolas"/>
              </a:rPr>
              <a:t>total_tile</a:t>
            </a:r>
            <a:endParaRPr lang="en-US" sz="1600">
              <a:latin typeface="Consolas"/>
            </a:endParaRPr>
          </a:p>
          <a:p>
            <a:r>
              <a:rPr lang="en-US" sz="1600">
                <a:latin typeface="Consolas"/>
              </a:rPr>
              <a:t>    # do regular </a:t>
            </a:r>
            <a:r>
              <a:rPr lang="en-US" sz="1600" err="1">
                <a:latin typeface="Consolas"/>
              </a:rPr>
              <a:t>gemm</a:t>
            </a:r>
            <a:r>
              <a:rPr lang="en-US" sz="1600">
                <a:latin typeface="Consolas"/>
              </a:rPr>
              <a:t> on tile </a:t>
            </a:r>
            <a:r>
              <a:rPr lang="en-US" sz="1600" err="1">
                <a:latin typeface="Consolas"/>
              </a:rPr>
              <a:t>tile_idx_in_gemm</a:t>
            </a:r>
            <a:r>
              <a:rPr lang="en-US" sz="1600">
                <a:latin typeface="Consolas"/>
              </a:rPr>
              <a:t> here</a:t>
            </a:r>
          </a:p>
          <a:p>
            <a:r>
              <a:rPr lang="en-US" sz="1600">
                <a:latin typeface="Consolas"/>
              </a:rPr>
              <a:t>    </a:t>
            </a:r>
            <a:r>
              <a:rPr lang="en-US" sz="1600" err="1">
                <a:latin typeface="Consolas"/>
              </a:rPr>
              <a:t>tile_idx</a:t>
            </a:r>
            <a:r>
              <a:rPr lang="en-US" sz="1600">
                <a:latin typeface="Consolas"/>
              </a:rPr>
              <a:t> += NUM_SM</a:t>
            </a:r>
          </a:p>
          <a:p>
            <a:endParaRPr lang="en-US" sz="1600">
              <a:latin typeface="Consolas"/>
            </a:endParaRPr>
          </a:p>
          <a:p>
            <a:r>
              <a:rPr lang="en-US" sz="1600">
                <a:latin typeface="Consolas"/>
              </a:rPr>
              <a:t>  </a:t>
            </a:r>
            <a:r>
              <a:rPr lang="en-US" sz="1600" err="1">
                <a:latin typeface="Consolas"/>
              </a:rPr>
              <a:t>total_tiles</a:t>
            </a:r>
            <a:r>
              <a:rPr lang="en-US" sz="1600">
                <a:latin typeface="Consolas"/>
              </a:rPr>
              <a:t> += </a:t>
            </a:r>
            <a:r>
              <a:rPr lang="en-US" sz="1600" err="1">
                <a:latin typeface="Consolas"/>
              </a:rPr>
              <a:t>num_tiles</a:t>
            </a:r>
            <a:endParaRPr lang="en-US" sz="1600">
              <a:latin typeface="Consolas"/>
            </a:endParaRPr>
          </a:p>
          <a:p>
            <a:pPr algn="l"/>
            <a:endParaRPr lang="en-US"/>
          </a:p>
        </p:txBody>
      </p:sp>
    </p:spTree>
    <p:extLst>
      <p:ext uri="{BB962C8B-B14F-4D97-AF65-F5344CB8AC3E}">
        <p14:creationId xmlns:p14="http://schemas.microsoft.com/office/powerpoint/2010/main" val="841376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4BDA-0AD7-1116-503C-24701A6D070F}"/>
              </a:ext>
            </a:extLst>
          </p:cNvPr>
          <p:cNvSpPr>
            <a:spLocks noGrp="1"/>
          </p:cNvSpPr>
          <p:nvPr>
            <p:ph type="title"/>
          </p:nvPr>
        </p:nvSpPr>
        <p:spPr/>
        <p:txBody>
          <a:bodyPr/>
          <a:lstStyle/>
          <a:p>
            <a:r>
              <a:rPr lang="en-US"/>
              <a:t>Triton Implementation</a:t>
            </a:r>
          </a:p>
        </p:txBody>
      </p:sp>
      <p:sp>
        <p:nvSpPr>
          <p:cNvPr id="3" name="Text Placeholder 2">
            <a:extLst>
              <a:ext uri="{FF2B5EF4-FFF2-40B4-BE49-F238E27FC236}">
                <a16:creationId xmlns:a16="http://schemas.microsoft.com/office/drawing/2014/main" id="{CC22F1A3-480C-3389-EC5B-553AB34C170C}"/>
              </a:ext>
            </a:extLst>
          </p:cNvPr>
          <p:cNvSpPr>
            <a:spLocks noGrp="1"/>
          </p:cNvSpPr>
          <p:nvPr>
            <p:ph type="body" idx="1"/>
          </p:nvPr>
        </p:nvSpPr>
        <p:spPr>
          <a:xfrm>
            <a:off x="500802" y="2103035"/>
            <a:ext cx="4701504" cy="3718925"/>
          </a:xfrm>
        </p:spPr>
        <p:txBody>
          <a:bodyPr/>
          <a:lstStyle/>
          <a:p>
            <a:r>
              <a:rPr lang="en-US" sz="1600" err="1">
                <a:latin typeface="Roboto" panose="02000000000000000000" pitchFamily="2" charset="0"/>
                <a:ea typeface="Roboto" panose="02000000000000000000" pitchFamily="2" charset="0"/>
                <a:cs typeface="Roboto" panose="02000000000000000000" pitchFamily="2" charset="0"/>
              </a:rPr>
              <a:t>group_a_ptrs</a:t>
            </a:r>
            <a:r>
              <a:rPr lang="en-US" sz="1600">
                <a:latin typeface="Roboto" panose="02000000000000000000" pitchFamily="2" charset="0"/>
                <a:ea typeface="Roboto" panose="02000000000000000000" pitchFamily="2" charset="0"/>
                <a:cs typeface="Roboto" panose="02000000000000000000" pitchFamily="2" charset="0"/>
              </a:rPr>
              <a:t> </a:t>
            </a:r>
            <a:r>
              <a:rPr lang="en-US" sz="1600"/>
              <a:t>is a pointer to device tensor</a:t>
            </a:r>
          </a:p>
          <a:p>
            <a:pPr lvl="1"/>
            <a:r>
              <a:rPr lang="en-US" sz="1400"/>
              <a:t>e.g. {&amp;a0, &amp;a1} where a0 and a1 are A operands of </a:t>
            </a:r>
            <a:r>
              <a:rPr lang="en-US" sz="1400" err="1"/>
              <a:t>gemms</a:t>
            </a:r>
            <a:r>
              <a:rPr lang="en-US" sz="1400"/>
              <a:t> in the group</a:t>
            </a:r>
          </a:p>
          <a:p>
            <a:r>
              <a:rPr lang="en-US" sz="1600" err="1">
                <a:latin typeface="Roboto" panose="02000000000000000000" pitchFamily="2" charset="0"/>
                <a:ea typeface="Roboto" panose="02000000000000000000" pitchFamily="2" charset="0"/>
                <a:cs typeface="Roboto" panose="02000000000000000000" pitchFamily="2" charset="0"/>
              </a:rPr>
              <a:t>group_gemm_sizes</a:t>
            </a:r>
            <a:r>
              <a:rPr lang="en-US" sz="1600">
                <a:latin typeface="Roboto" panose="02000000000000000000" pitchFamily="2" charset="0"/>
                <a:ea typeface="Roboto" panose="02000000000000000000" pitchFamily="2" charset="0"/>
                <a:cs typeface="Roboto" panose="02000000000000000000" pitchFamily="2" charset="0"/>
              </a:rPr>
              <a:t> </a:t>
            </a:r>
            <a:r>
              <a:rPr lang="en-US" sz="1600"/>
              <a:t>represents M, N, K of each gemm in the group</a:t>
            </a:r>
          </a:p>
          <a:p>
            <a:pPr lvl="1"/>
            <a:r>
              <a:rPr lang="en-US" sz="1400"/>
              <a:t>e.g. {{128,128,64},{64,64,32}}</a:t>
            </a:r>
          </a:p>
          <a:p>
            <a:r>
              <a:rPr lang="en-US" sz="1600" err="1">
                <a:latin typeface="Roboto" panose="02000000000000000000" pitchFamily="2" charset="0"/>
                <a:ea typeface="Roboto" panose="02000000000000000000" pitchFamily="2" charset="0"/>
                <a:cs typeface="Roboto" panose="02000000000000000000" pitchFamily="2" charset="0"/>
              </a:rPr>
              <a:t>group_lds</a:t>
            </a:r>
            <a:r>
              <a:rPr lang="en-US" sz="1600">
                <a:latin typeface="Roboto" panose="02000000000000000000" pitchFamily="2" charset="0"/>
                <a:ea typeface="Roboto" panose="02000000000000000000" pitchFamily="2" charset="0"/>
                <a:cs typeface="Roboto" panose="02000000000000000000" pitchFamily="2" charset="0"/>
              </a:rPr>
              <a:t> </a:t>
            </a:r>
            <a:r>
              <a:rPr lang="en-US" sz="1600"/>
              <a:t>is represents </a:t>
            </a:r>
            <a:r>
              <a:rPr lang="en-US" sz="1600" err="1"/>
              <a:t>lda</a:t>
            </a:r>
            <a:r>
              <a:rPr lang="en-US" sz="1600"/>
              <a:t>, </a:t>
            </a:r>
            <a:r>
              <a:rPr lang="en-US" sz="1600" err="1"/>
              <a:t>ldb</a:t>
            </a:r>
            <a:r>
              <a:rPr lang="en-US" sz="1600"/>
              <a:t>, </a:t>
            </a:r>
            <a:r>
              <a:rPr lang="en-US" sz="1600" err="1"/>
              <a:t>ldc</a:t>
            </a:r>
            <a:r>
              <a:rPr lang="en-US" sz="1600"/>
              <a:t> of each gemm in the group</a:t>
            </a:r>
          </a:p>
          <a:p>
            <a:pPr lvl="1"/>
            <a:r>
              <a:rPr lang="en-US" sz="1400"/>
              <a:t>e.g. {{64,128,128},{32,64,64}}</a:t>
            </a:r>
          </a:p>
          <a:p>
            <a:r>
              <a:rPr lang="en-US" sz="1600">
                <a:latin typeface="Roboto" panose="02000000000000000000" pitchFamily="2" charset="0"/>
                <a:ea typeface="Roboto" panose="02000000000000000000" pitchFamily="2" charset="0"/>
                <a:cs typeface="Roboto" panose="02000000000000000000" pitchFamily="2" charset="0"/>
              </a:rPr>
              <a:t>NUM_SM </a:t>
            </a:r>
            <a:r>
              <a:rPr lang="en-US" sz="1600"/>
              <a:t>is an auto-tunable parameter</a:t>
            </a:r>
          </a:p>
        </p:txBody>
      </p:sp>
      <p:sp>
        <p:nvSpPr>
          <p:cNvPr id="4" name="Text Placeholder 3">
            <a:extLst>
              <a:ext uri="{FF2B5EF4-FFF2-40B4-BE49-F238E27FC236}">
                <a16:creationId xmlns:a16="http://schemas.microsoft.com/office/drawing/2014/main" id="{31A7A3CD-19E7-C1BF-46DD-7E3C4FBC2021}"/>
              </a:ext>
            </a:extLst>
          </p:cNvPr>
          <p:cNvSpPr>
            <a:spLocks noGrp="1"/>
          </p:cNvSpPr>
          <p:nvPr>
            <p:ph type="body" idx="2"/>
          </p:nvPr>
        </p:nvSpPr>
        <p:spPr/>
        <p:txBody>
          <a:bodyPr/>
          <a:lstStyle/>
          <a:p>
            <a:r>
              <a:rPr lang="en-US"/>
              <a:t>Kernel parameters</a:t>
            </a:r>
          </a:p>
        </p:txBody>
      </p:sp>
      <p:sp>
        <p:nvSpPr>
          <p:cNvPr id="6" name="Google Shape;135;p23">
            <a:extLst>
              <a:ext uri="{FF2B5EF4-FFF2-40B4-BE49-F238E27FC236}">
                <a16:creationId xmlns:a16="http://schemas.microsoft.com/office/drawing/2014/main" id="{5A423F91-1DE6-46F1-1FF4-4F470F7061B0}"/>
              </a:ext>
            </a:extLst>
          </p:cNvPr>
          <p:cNvSpPr txBox="1"/>
          <p:nvPr/>
        </p:nvSpPr>
        <p:spPr>
          <a:xfrm>
            <a:off x="5636411" y="2196660"/>
            <a:ext cx="4319365" cy="3162593"/>
          </a:xfrm>
          <a:prstGeom prst="rect">
            <a:avLst/>
          </a:prstGeom>
          <a:noFill/>
          <a:ln>
            <a:noFill/>
          </a:ln>
        </p:spPr>
        <p:txBody>
          <a:bodyPr spcFirstLastPara="1" wrap="square" lIns="91425" tIns="91425" rIns="91425" bIns="91425" anchor="t" anchorCtr="0">
            <a:noAutofit/>
          </a:bodyPr>
          <a:lstStyle/>
          <a:p>
            <a:pPr>
              <a:buClr>
                <a:schemeClr val="dk2"/>
              </a:buClr>
              <a:buSzPts val="1100"/>
            </a:pPr>
            <a:r>
              <a:rPr lang="en-US" sz="1200">
                <a:latin typeface="Consolas"/>
                <a:ea typeface="Consolas"/>
                <a:cs typeface="Consolas"/>
                <a:sym typeface="Consolas"/>
              </a:rPr>
              <a:t>def </a:t>
            </a:r>
            <a:r>
              <a:rPr lang="en-US" sz="1200" err="1">
                <a:latin typeface="Consolas"/>
                <a:ea typeface="Consolas"/>
                <a:cs typeface="Consolas"/>
                <a:sym typeface="Consolas"/>
              </a:rPr>
              <a:t>grouped_matmul_kernel</a:t>
            </a:r>
            <a:r>
              <a:rPr lang="en-US" sz="1200">
                <a:latin typeface="Consolas"/>
                <a:ea typeface="Consolas"/>
                <a:cs typeface="Consolas"/>
                <a:sym typeface="Consolas"/>
              </a:rPr>
              <a:t>(</a:t>
            </a:r>
            <a:endParaRPr sz="1200">
              <a:latin typeface="Consolas"/>
              <a:ea typeface="Consolas"/>
              <a:cs typeface="Consolas"/>
              <a:sym typeface="Consolas"/>
            </a:endParaRPr>
          </a:p>
          <a:p>
            <a:pPr>
              <a:buSzPts val="1100"/>
            </a:pPr>
            <a:r>
              <a:rPr lang="en-US" sz="1200">
                <a:latin typeface="Consolas"/>
                <a:ea typeface="Consolas"/>
                <a:cs typeface="Consolas"/>
              </a:rPr>
              <a:t>    # pointers of all A operand in the group</a:t>
            </a:r>
            <a:endParaRPr lang="en-US"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group_a_ptrs</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group_b_ptrs</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group_c_ptrs</a:t>
            </a:r>
            <a:r>
              <a:rPr lang="en-US" sz="1200">
                <a:latin typeface="Consolas"/>
                <a:ea typeface="Consolas"/>
                <a:cs typeface="Consolas"/>
                <a:sym typeface="Consolas"/>
              </a:rPr>
              <a:t>,</a:t>
            </a:r>
            <a:endParaRPr sz="1200">
              <a:latin typeface="Consolas"/>
              <a:ea typeface="Consolas"/>
              <a:cs typeface="Consolas"/>
              <a:sym typeface="Consolas"/>
            </a:endParaRPr>
          </a:p>
          <a:p>
            <a:pPr>
              <a:buSzPts val="1100"/>
            </a:pPr>
            <a:r>
              <a:rPr lang="en-US" sz="1200">
                <a:latin typeface="Consolas"/>
                <a:ea typeface="Consolas"/>
                <a:cs typeface="Consolas"/>
              </a:rPr>
              <a:t>    # list of M, N, K</a:t>
            </a:r>
            <a:endParaRPr lang="en-US" sz="1200">
              <a:latin typeface="Consolas"/>
              <a:ea typeface="Consolas"/>
              <a:cs typeface="Consolas"/>
              <a:sym typeface="Consolas"/>
            </a:endParaRPr>
          </a:p>
          <a:p>
            <a:pP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group_gemm_sizes</a:t>
            </a:r>
            <a:r>
              <a:rPr lang="en-US" sz="1200">
                <a:latin typeface="Consolas"/>
                <a:ea typeface="Consolas"/>
                <a:cs typeface="Consolas"/>
                <a:sym typeface="Consolas"/>
              </a:rPr>
              <a:t>,</a:t>
            </a:r>
            <a:endParaRPr lang="en-US" sz="1200">
              <a:latin typeface="Consolas"/>
              <a:ea typeface="Consolas"/>
              <a:cs typeface="Consolas"/>
            </a:endParaRPr>
          </a:p>
          <a:p>
            <a:pPr>
              <a:buSzPts val="1100"/>
            </a:pPr>
            <a:r>
              <a:rPr lang="en-US" sz="1200">
                <a:latin typeface="Consolas"/>
                <a:ea typeface="Consolas"/>
                <a:cs typeface="Consolas"/>
              </a:rPr>
              <a:t>    # list of </a:t>
            </a:r>
            <a:r>
              <a:rPr lang="en-US" sz="1200" err="1">
                <a:latin typeface="Consolas"/>
                <a:ea typeface="Consolas"/>
                <a:cs typeface="Consolas"/>
              </a:rPr>
              <a:t>lda</a:t>
            </a:r>
            <a:r>
              <a:rPr lang="en-US" sz="1200">
                <a:latin typeface="Consolas"/>
                <a:ea typeface="Consolas"/>
                <a:cs typeface="Consolas"/>
              </a:rPr>
              <a:t>, </a:t>
            </a:r>
            <a:r>
              <a:rPr lang="en-US" sz="1200" err="1">
                <a:latin typeface="Consolas"/>
                <a:ea typeface="Consolas"/>
                <a:cs typeface="Consolas"/>
              </a:rPr>
              <a:t>ldb</a:t>
            </a:r>
            <a:r>
              <a:rPr lang="en-US" sz="1200">
                <a:latin typeface="Consolas"/>
                <a:ea typeface="Consolas"/>
                <a:cs typeface="Consolas"/>
              </a:rPr>
              <a:t>, </a:t>
            </a:r>
            <a:r>
              <a:rPr lang="en-US" sz="1200" err="1">
                <a:latin typeface="Consolas"/>
                <a:ea typeface="Consolas"/>
                <a:cs typeface="Consolas"/>
              </a:rPr>
              <a:t>ldc</a:t>
            </a:r>
            <a:endParaRPr lang="en-US" sz="1200" err="1">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group_lds</a:t>
            </a:r>
            <a:r>
              <a:rPr lang="en-US" sz="1200">
                <a:latin typeface="Consolas"/>
                <a:ea typeface="Consolas"/>
                <a:cs typeface="Consolas"/>
                <a:sym typeface="Consolas"/>
              </a:rPr>
              <a:t>,</a:t>
            </a:r>
            <a:endParaRPr sz="1200">
              <a:latin typeface="Consolas"/>
              <a:ea typeface="Consolas"/>
              <a:cs typeface="Consolas"/>
              <a:sym typeface="Consolas"/>
            </a:endParaRPr>
          </a:p>
          <a:p>
            <a:r>
              <a:rPr lang="en-US" sz="1200"/>
              <a:t>        # number of </a:t>
            </a:r>
            <a:r>
              <a:rPr lang="en-US" sz="1200" err="1"/>
              <a:t>gemms</a:t>
            </a:r>
            <a:r>
              <a:rPr lang="en-US" sz="1200"/>
              <a:t> in the group</a:t>
            </a:r>
            <a:endParaRPr lang="en-US"/>
          </a:p>
          <a:p>
            <a:pPr>
              <a:buClr>
                <a:schemeClr val="dk2"/>
              </a:buClr>
              <a:buSzPts val="1100"/>
            </a:pPr>
            <a:r>
              <a:rPr lang="en-US" sz="1200">
                <a:latin typeface="Consolas"/>
                <a:ea typeface="Consolas"/>
                <a:cs typeface="Consolas"/>
                <a:sym typeface="Consolas"/>
              </a:rPr>
              <a:t>    </a:t>
            </a:r>
            <a:r>
              <a:rPr lang="en-US" sz="1200" err="1">
                <a:latin typeface="Consolas"/>
                <a:ea typeface="Consolas"/>
                <a:cs typeface="Consolas"/>
                <a:sym typeface="Consolas"/>
              </a:rPr>
              <a:t>group_size</a:t>
            </a:r>
            <a:r>
              <a:rPr lang="en-US" sz="1200">
                <a:latin typeface="Consolas"/>
                <a:ea typeface="Consolas"/>
                <a:cs typeface="Consolas"/>
                <a:sym typeface="Consolas"/>
              </a:rPr>
              <a:t>,</a:t>
            </a:r>
            <a:endParaRPr lang="en-US" sz="1200">
              <a:ea typeface="Consolas"/>
              <a:sym typeface="Consolas"/>
            </a:endParaRPr>
          </a:p>
          <a:p>
            <a:pPr>
              <a:buSzPts val="1100"/>
            </a:pPr>
            <a:r>
              <a:rPr lang="en-US" sz="1200">
                <a:latin typeface="Consolas"/>
                <a:ea typeface="Consolas"/>
                <a:cs typeface="Consolas"/>
                <a:sym typeface="Consolas"/>
              </a:rPr>
              <a:t>    # number of virtual SMs</a:t>
            </a:r>
            <a:endParaRPr lang="en-US" sz="1200">
              <a:latin typeface="Consolas"/>
              <a:ea typeface="Consolas"/>
              <a:cs typeface="Consolas"/>
            </a:endParaRPr>
          </a:p>
          <a:p>
            <a:pPr>
              <a:buSzPts val="1100"/>
            </a:pPr>
            <a:r>
              <a:rPr lang="en-US" sz="1200">
                <a:latin typeface="Consolas"/>
                <a:ea typeface="Consolas"/>
                <a:cs typeface="Consolas"/>
                <a:sym typeface="Consolas"/>
              </a:rPr>
              <a:t>    NUM_SM: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endParaRPr>
          </a:p>
          <a:p>
            <a:pPr>
              <a:buClr>
                <a:schemeClr val="dk2"/>
              </a:buClr>
              <a:buSzPts val="1100"/>
            </a:pPr>
            <a:r>
              <a:rPr lang="en-US" sz="1200">
                <a:latin typeface="Consolas"/>
                <a:ea typeface="Consolas"/>
                <a:cs typeface="Consolas"/>
                <a:sym typeface="Consolas"/>
              </a:rPr>
              <a:t>    # tile sizes</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BLOCK_SIZE_M: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BLOCK_SIZE_N: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sym typeface="Consolas"/>
            </a:endParaRPr>
          </a:p>
          <a:p>
            <a:pPr>
              <a:buClr>
                <a:schemeClr val="dk2"/>
              </a:buClr>
              <a:buSzPts val="1100"/>
            </a:pPr>
            <a:r>
              <a:rPr lang="en-US" sz="1200">
                <a:latin typeface="Consolas"/>
                <a:ea typeface="Consolas"/>
                <a:cs typeface="Consolas"/>
                <a:sym typeface="Consolas"/>
              </a:rPr>
              <a:t>    BLOCK_SIZE_K: </a:t>
            </a:r>
            <a:r>
              <a:rPr lang="en-US" sz="1200" err="1">
                <a:latin typeface="Consolas"/>
                <a:ea typeface="Consolas"/>
                <a:cs typeface="Consolas"/>
                <a:sym typeface="Consolas"/>
              </a:rPr>
              <a:t>tl.constexpr</a:t>
            </a:r>
            <a:r>
              <a:rPr lang="en-US"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Clr>
                <a:schemeClr val="dk2"/>
              </a:buClr>
              <a:buSzPts val="1100"/>
              <a:buFont typeface="Arial"/>
              <a:buNone/>
            </a:pPr>
            <a:r>
              <a:rPr lang="en-US"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endParaRPr sz="1200">
              <a:latin typeface="Consolas"/>
              <a:ea typeface="Consolas"/>
              <a:cs typeface="Consolas"/>
              <a:sym typeface="Consolas"/>
            </a:endParaRPr>
          </a:p>
        </p:txBody>
      </p:sp>
    </p:spTree>
    <p:extLst>
      <p:ext uri="{BB962C8B-B14F-4D97-AF65-F5344CB8AC3E}">
        <p14:creationId xmlns:p14="http://schemas.microsoft.com/office/powerpoint/2010/main" val="137592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8D2B-0EC6-C416-9974-CE4EB19D72FE}"/>
              </a:ext>
            </a:extLst>
          </p:cNvPr>
          <p:cNvSpPr>
            <a:spLocks noGrp="1"/>
          </p:cNvSpPr>
          <p:nvPr>
            <p:ph type="title"/>
          </p:nvPr>
        </p:nvSpPr>
        <p:spPr/>
        <p:txBody>
          <a:bodyPr/>
          <a:lstStyle/>
          <a:p>
            <a:r>
              <a:rPr lang="en-US"/>
              <a:t>Overview</a:t>
            </a:r>
          </a:p>
        </p:txBody>
      </p:sp>
      <p:sp>
        <p:nvSpPr>
          <p:cNvPr id="3" name="Text Placeholder 2">
            <a:extLst>
              <a:ext uri="{FF2B5EF4-FFF2-40B4-BE49-F238E27FC236}">
                <a16:creationId xmlns:a16="http://schemas.microsoft.com/office/drawing/2014/main" id="{8AAEDAC1-436E-28A5-E96E-8CCD228391E5}"/>
              </a:ext>
            </a:extLst>
          </p:cNvPr>
          <p:cNvSpPr>
            <a:spLocks noGrp="1"/>
          </p:cNvSpPr>
          <p:nvPr>
            <p:ph type="body" idx="1"/>
          </p:nvPr>
        </p:nvSpPr>
        <p:spPr/>
        <p:txBody>
          <a:bodyPr/>
          <a:lstStyle/>
          <a:p>
            <a:r>
              <a:rPr lang="en-US" dirty="0"/>
              <a:t>Grouped GEMM is a </a:t>
            </a:r>
            <a:r>
              <a:rPr lang="en-US" u="sng" dirty="0"/>
              <a:t>General</a:t>
            </a:r>
            <a:r>
              <a:rPr lang="en-US" dirty="0"/>
              <a:t> mechanism for improving the utilization and performance.</a:t>
            </a:r>
          </a:p>
          <a:p>
            <a:r>
              <a:rPr lang="en-US" dirty="0"/>
              <a:t>Introduced in CUTLASS 2.8 and adopted by many for various use cases.</a:t>
            </a:r>
          </a:p>
          <a:p>
            <a:r>
              <a:rPr lang="en-US" dirty="0"/>
              <a:t>Purpose of this talk to introduce Grouped GEMM pattern to the Triton community</a:t>
            </a:r>
          </a:p>
          <a:p>
            <a:pPr lvl="1"/>
            <a:r>
              <a:rPr lang="en-US" dirty="0"/>
              <a:t>A PR for a new </a:t>
            </a:r>
            <a:r>
              <a:rPr lang="en-US" dirty="0">
                <a:hlinkClick r:id="rId2"/>
              </a:rPr>
              <a:t>Grouped GEMM tutorial</a:t>
            </a:r>
            <a:endParaRPr lang="en-US" dirty="0"/>
          </a:p>
          <a:p>
            <a:pPr lvl="1"/>
            <a:r>
              <a:rPr lang="en-US" dirty="0"/>
              <a:t>Implemented in the existing Triton programming model</a:t>
            </a:r>
          </a:p>
          <a:p>
            <a:pPr lvl="1"/>
            <a:r>
              <a:rPr lang="en-US" dirty="0"/>
              <a:t>Illustrate the performance potential</a:t>
            </a:r>
          </a:p>
          <a:p>
            <a:r>
              <a:rPr lang="en-US" dirty="0"/>
              <a:t>Presenting the work of large number of people in the CUTLASS team </a:t>
            </a:r>
          </a:p>
          <a:p>
            <a:pPr lvl="1"/>
            <a:endParaRPr lang="en-US" dirty="0"/>
          </a:p>
          <a:p>
            <a:pPr lvl="1"/>
            <a:endParaRPr lang="en-US" dirty="0"/>
          </a:p>
          <a:p>
            <a:endParaRPr lang="en-US" dirty="0"/>
          </a:p>
        </p:txBody>
      </p:sp>
      <p:sp>
        <p:nvSpPr>
          <p:cNvPr id="4" name="Text Placeholder 3">
            <a:extLst>
              <a:ext uri="{FF2B5EF4-FFF2-40B4-BE49-F238E27FC236}">
                <a16:creationId xmlns:a16="http://schemas.microsoft.com/office/drawing/2014/main" id="{E54B26A7-7338-DB48-6AF8-139BC5A1CF1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7401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BF8A0-87C6-96D4-17AD-4AB74FF64ED0}"/>
              </a:ext>
            </a:extLst>
          </p:cNvPr>
          <p:cNvSpPr>
            <a:spLocks noGrp="1"/>
          </p:cNvSpPr>
          <p:nvPr>
            <p:ph type="title"/>
          </p:nvPr>
        </p:nvSpPr>
        <p:spPr/>
        <p:txBody>
          <a:bodyPr/>
          <a:lstStyle/>
          <a:p>
            <a:r>
              <a:rPr lang="en-US"/>
              <a:t>CUTLASS Grouped GEMM adoption</a:t>
            </a:r>
          </a:p>
        </p:txBody>
      </p:sp>
      <p:sp>
        <p:nvSpPr>
          <p:cNvPr id="3" name="Text Placeholder 2">
            <a:extLst>
              <a:ext uri="{FF2B5EF4-FFF2-40B4-BE49-F238E27FC236}">
                <a16:creationId xmlns:a16="http://schemas.microsoft.com/office/drawing/2014/main" id="{41D797BD-EEEC-6D36-0404-EEA2011EC305}"/>
              </a:ext>
            </a:extLst>
          </p:cNvPr>
          <p:cNvSpPr>
            <a:spLocks noGrp="1"/>
          </p:cNvSpPr>
          <p:nvPr>
            <p:ph type="body" idx="1"/>
          </p:nvPr>
        </p:nvSpPr>
        <p:spPr/>
        <p:txBody>
          <a:bodyPr/>
          <a:lstStyle/>
          <a:p>
            <a:r>
              <a:rPr lang="en-US">
                <a:solidFill>
                  <a:srgbClr val="333333"/>
                </a:solidFill>
                <a:cs typeface="Segoe UI"/>
                <a:hlinkClick r:id="rId2"/>
              </a:rPr>
              <a:t>Transformers at ByteDance</a:t>
            </a:r>
            <a:r>
              <a:rPr lang="en-US" sz="900">
                <a:solidFill>
                  <a:srgbClr val="333333"/>
                </a:solidFill>
                <a:latin typeface="Segoe UI"/>
                <a:cs typeface="Segoe UI"/>
              </a:rPr>
              <a:t> </a:t>
            </a:r>
            <a:endParaRPr lang="en-US" sz="900">
              <a:solidFill>
                <a:srgbClr val="0000EE"/>
              </a:solidFill>
              <a:latin typeface="Segoe UI"/>
              <a:cs typeface="Segoe UI"/>
            </a:endParaRPr>
          </a:p>
          <a:p>
            <a:r>
              <a:rPr lang="en-US">
                <a:solidFill>
                  <a:srgbClr val="333333"/>
                </a:solidFill>
                <a:cs typeface="Segoe UI"/>
                <a:hlinkClick r:id="rId3"/>
              </a:rPr>
              <a:t>MoE at Microsoft</a:t>
            </a:r>
            <a:r>
              <a:rPr lang="en-US" sz="900">
                <a:solidFill>
                  <a:srgbClr val="333333"/>
                </a:solidFill>
                <a:latin typeface="Segoe UI"/>
                <a:cs typeface="Segoe UI"/>
              </a:rPr>
              <a:t> </a:t>
            </a:r>
            <a:endParaRPr lang="en-US" sz="900">
              <a:solidFill>
                <a:srgbClr val="0000EE"/>
              </a:solidFill>
              <a:latin typeface="Segoe UI"/>
              <a:cs typeface="Segoe UI"/>
            </a:endParaRPr>
          </a:p>
          <a:p>
            <a:r>
              <a:rPr lang="en-US">
                <a:solidFill>
                  <a:srgbClr val="333333"/>
                </a:solidFill>
                <a:cs typeface="Segoe UI"/>
                <a:hlinkClick r:id="rId4"/>
              </a:rPr>
              <a:t>NestedTensor in PyTorch</a:t>
            </a:r>
            <a:r>
              <a:rPr lang="en-US" sz="900">
                <a:solidFill>
                  <a:srgbClr val="333333"/>
                </a:solidFill>
                <a:latin typeface="Segoe UI"/>
                <a:cs typeface="Segoe UI"/>
              </a:rPr>
              <a:t> </a:t>
            </a:r>
            <a:endParaRPr lang="en-US" sz="900">
              <a:solidFill>
                <a:srgbClr val="0000EE"/>
              </a:solidFill>
              <a:latin typeface="Segoe UI"/>
              <a:cs typeface="Segoe UI"/>
            </a:endParaRPr>
          </a:p>
          <a:p>
            <a:r>
              <a:rPr lang="en-US">
                <a:solidFill>
                  <a:srgbClr val="333333"/>
                </a:solidFill>
                <a:cs typeface="Segoe UI"/>
                <a:hlinkClick r:id="rId5"/>
              </a:rPr>
              <a:t>Semented matmul in PyTorch Geometric</a:t>
            </a:r>
            <a:r>
              <a:rPr lang="en-US" sz="900">
                <a:solidFill>
                  <a:srgbClr val="333333"/>
                </a:solidFill>
                <a:latin typeface="Segoe UI"/>
                <a:cs typeface="Segoe UI"/>
              </a:rPr>
              <a:t> </a:t>
            </a:r>
            <a:endParaRPr lang="en-US" sz="900">
              <a:solidFill>
                <a:srgbClr val="0000EE"/>
              </a:solidFill>
              <a:latin typeface="Segoe UI"/>
              <a:cs typeface="Segoe UI"/>
            </a:endParaRPr>
          </a:p>
          <a:p>
            <a:endParaRPr lang="en-US"/>
          </a:p>
        </p:txBody>
      </p:sp>
      <p:sp>
        <p:nvSpPr>
          <p:cNvPr id="4" name="Text Placeholder 3">
            <a:extLst>
              <a:ext uri="{FF2B5EF4-FFF2-40B4-BE49-F238E27FC236}">
                <a16:creationId xmlns:a16="http://schemas.microsoft.com/office/drawing/2014/main" id="{753B3ADC-C5FE-E685-A246-45FE4A9B7CD0}"/>
              </a:ext>
            </a:extLst>
          </p:cNvPr>
          <p:cNvSpPr>
            <a:spLocks noGrp="1"/>
          </p:cNvSpPr>
          <p:nvPr>
            <p:ph type="body" idx="2"/>
          </p:nvPr>
        </p:nvSpPr>
        <p:spPr/>
        <p:txBody>
          <a:bodyPr/>
          <a:lstStyle/>
          <a:p>
            <a:r>
              <a:rPr lang="en-US" dirty="0"/>
              <a:t>Some publicly documented use cases </a:t>
            </a:r>
          </a:p>
        </p:txBody>
      </p:sp>
    </p:spTree>
    <p:extLst>
      <p:ext uri="{BB962C8B-B14F-4D97-AF65-F5344CB8AC3E}">
        <p14:creationId xmlns:p14="http://schemas.microsoft.com/office/powerpoint/2010/main" val="17253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MULTI GEMM</a:t>
            </a:r>
          </a:p>
        </p:txBody>
      </p:sp>
      <p:sp>
        <p:nvSpPr>
          <p:cNvPr id="46" name="TextBox 45">
            <a:extLst>
              <a:ext uri="{FF2B5EF4-FFF2-40B4-BE49-F238E27FC236}">
                <a16:creationId xmlns:a16="http://schemas.microsoft.com/office/drawing/2014/main" id="{3FF74778-6019-7795-1A35-E65130B1E7C2}"/>
              </a:ext>
            </a:extLst>
          </p:cNvPr>
          <p:cNvSpPr txBox="1"/>
          <p:nvPr/>
        </p:nvSpPr>
        <p:spPr>
          <a:xfrm>
            <a:off x="3843670" y="1436407"/>
            <a:ext cx="343999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kumimoji="0" lang="en-US" sz="1200" b="0" i="0" u="none" strike="noStrike" kern="0" cap="none" spc="0" normalizeH="0" baseline="0" noProof="0" dirty="0">
                <a:ln>
                  <a:noFill/>
                </a:ln>
                <a:solidFill>
                  <a:srgbClr val="000000"/>
                </a:solidFill>
                <a:effectLst/>
                <a:uLnTx/>
                <a:uFillTx/>
                <a:latin typeface="Trebuchet MS"/>
                <a:ea typeface="Trebuchet MS"/>
                <a:cs typeface="Trebuchet MS"/>
                <a:sym typeface="Trebuchet MS"/>
              </a:rPr>
              <a:t>4 SMs, each SM can schedule 2 tiles at a time</a:t>
            </a:r>
            <a:endParaRPr lang="en-US" sz="1200" kern="1200" dirty="0">
              <a:solidFill>
                <a:srgbClr val="000000"/>
              </a:solidFill>
              <a:latin typeface="Trebuchet MS" panose="020B0603020202020204" pitchFamily="34" charset="0"/>
            </a:endParaRPr>
          </a:p>
        </p:txBody>
      </p:sp>
      <p:cxnSp>
        <p:nvCxnSpPr>
          <p:cNvPr id="47" name="Straight Arrow Connector 46">
            <a:extLst>
              <a:ext uri="{FF2B5EF4-FFF2-40B4-BE49-F238E27FC236}">
                <a16:creationId xmlns:a16="http://schemas.microsoft.com/office/drawing/2014/main" id="{81A41500-3266-4EB7-7607-3391C9713AEE}"/>
              </a:ext>
            </a:extLst>
          </p:cNvPr>
          <p:cNvCxnSpPr/>
          <p:nvPr/>
        </p:nvCxnSpPr>
        <p:spPr>
          <a:xfrm>
            <a:off x="6780574" y="3266798"/>
            <a:ext cx="742278" cy="0"/>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DB02083-5851-0FBF-2141-8CD695CCEA14}"/>
              </a:ext>
            </a:extLst>
          </p:cNvPr>
          <p:cNvSpPr txBox="1"/>
          <p:nvPr/>
        </p:nvSpPr>
        <p:spPr>
          <a:xfrm>
            <a:off x="6611143" y="3267145"/>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200" kern="1200" dirty="0">
                <a:solidFill>
                  <a:srgbClr val="000000"/>
                </a:solidFill>
                <a:latin typeface="Trebuchet MS" panose="020B0603020202020204" pitchFamily="34" charset="0"/>
              </a:rPr>
              <a:t>Tile N</a:t>
            </a:r>
          </a:p>
        </p:txBody>
      </p:sp>
      <p:cxnSp>
        <p:nvCxnSpPr>
          <p:cNvPr id="49" name="Straight Arrow Connector 48">
            <a:extLst>
              <a:ext uri="{FF2B5EF4-FFF2-40B4-BE49-F238E27FC236}">
                <a16:creationId xmlns:a16="http://schemas.microsoft.com/office/drawing/2014/main" id="{A01461BA-7F32-C9F5-57F9-BEB02D11154E}"/>
              </a:ext>
            </a:extLst>
          </p:cNvPr>
          <p:cNvCxnSpPr>
            <a:cxnSpLocks/>
          </p:cNvCxnSpPr>
          <p:nvPr/>
        </p:nvCxnSpPr>
        <p:spPr>
          <a:xfrm flipV="1">
            <a:off x="7643041" y="2056434"/>
            <a:ext cx="0" cy="1113417"/>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01C7736-F4A2-E12C-2E52-D8971876F110}"/>
              </a:ext>
            </a:extLst>
          </p:cNvPr>
          <p:cNvSpPr txBox="1"/>
          <p:nvPr/>
        </p:nvSpPr>
        <p:spPr>
          <a:xfrm>
            <a:off x="7338856" y="2455887"/>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200" kern="1200" dirty="0">
                <a:solidFill>
                  <a:srgbClr val="000000"/>
                </a:solidFill>
                <a:latin typeface="Trebuchet MS" panose="020B0603020202020204" pitchFamily="34" charset="0"/>
              </a:rPr>
              <a:t>Tile M</a:t>
            </a:r>
          </a:p>
        </p:txBody>
      </p:sp>
      <p:grpSp>
        <p:nvGrpSpPr>
          <p:cNvPr id="51" name="Group 50">
            <a:extLst>
              <a:ext uri="{FF2B5EF4-FFF2-40B4-BE49-F238E27FC236}">
                <a16:creationId xmlns:a16="http://schemas.microsoft.com/office/drawing/2014/main" id="{D425281D-4A3B-7E8C-C5B6-08D25A3FE74B}"/>
              </a:ext>
            </a:extLst>
          </p:cNvPr>
          <p:cNvGrpSpPr/>
          <p:nvPr/>
        </p:nvGrpSpPr>
        <p:grpSpPr>
          <a:xfrm>
            <a:off x="2961161" y="1789450"/>
            <a:ext cx="1081144" cy="1028101"/>
            <a:chOff x="3913093" y="7080875"/>
            <a:chExt cx="1801906" cy="1713501"/>
          </a:xfrm>
        </p:grpSpPr>
        <p:grpSp>
          <p:nvGrpSpPr>
            <p:cNvPr id="52" name="Group 51">
              <a:extLst>
                <a:ext uri="{FF2B5EF4-FFF2-40B4-BE49-F238E27FC236}">
                  <a16:creationId xmlns:a16="http://schemas.microsoft.com/office/drawing/2014/main" id="{3164039E-1AC2-D299-E540-8867738B172D}"/>
                </a:ext>
              </a:extLst>
            </p:cNvPr>
            <p:cNvGrpSpPr/>
            <p:nvPr/>
          </p:nvGrpSpPr>
          <p:grpSpPr>
            <a:xfrm>
              <a:off x="4195481" y="7557246"/>
              <a:ext cx="1237131" cy="1237130"/>
              <a:chOff x="2111187" y="7261411"/>
              <a:chExt cx="1237131" cy="1237130"/>
            </a:xfrm>
          </p:grpSpPr>
          <p:sp>
            <p:nvSpPr>
              <p:cNvPr id="54" name="Rectangle 53">
                <a:extLst>
                  <a:ext uri="{FF2B5EF4-FFF2-40B4-BE49-F238E27FC236}">
                    <a16:creationId xmlns:a16="http://schemas.microsoft.com/office/drawing/2014/main" id="{B1224754-BD2D-1DFD-DA7F-49D54BF53DC4}"/>
                  </a:ext>
                </a:extLst>
              </p:cNvPr>
              <p:cNvSpPr/>
              <p:nvPr/>
            </p:nvSpPr>
            <p:spPr>
              <a:xfrm>
                <a:off x="2111188"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55" name="Rectangle 54">
                <a:extLst>
                  <a:ext uri="{FF2B5EF4-FFF2-40B4-BE49-F238E27FC236}">
                    <a16:creationId xmlns:a16="http://schemas.microsoft.com/office/drawing/2014/main" id="{1BF50194-C88D-2DD5-B7A9-6A33108DFF93}"/>
                  </a:ext>
                </a:extLst>
              </p:cNvPr>
              <p:cNvSpPr/>
              <p:nvPr/>
            </p:nvSpPr>
            <p:spPr>
              <a:xfrm>
                <a:off x="2111187"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56" name="Rectangle 55">
                <a:extLst>
                  <a:ext uri="{FF2B5EF4-FFF2-40B4-BE49-F238E27FC236}">
                    <a16:creationId xmlns:a16="http://schemas.microsoft.com/office/drawing/2014/main" id="{B0646FF6-7965-9D86-3B2B-3E99E12941E5}"/>
                  </a:ext>
                </a:extLst>
              </p:cNvPr>
              <p:cNvSpPr/>
              <p:nvPr/>
            </p:nvSpPr>
            <p:spPr>
              <a:xfrm>
                <a:off x="2729753"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57" name="Rectangle 56">
                <a:extLst>
                  <a:ext uri="{FF2B5EF4-FFF2-40B4-BE49-F238E27FC236}">
                    <a16:creationId xmlns:a16="http://schemas.microsoft.com/office/drawing/2014/main" id="{404A4F3A-D74E-4C20-E3FE-ABFE24D608D2}"/>
                  </a:ext>
                </a:extLst>
              </p:cNvPr>
              <p:cNvSpPr/>
              <p:nvPr/>
            </p:nvSpPr>
            <p:spPr>
              <a:xfrm>
                <a:off x="2729752"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grpSp>
        <p:sp>
          <p:nvSpPr>
            <p:cNvPr id="53" name="TextBox 52">
              <a:extLst>
                <a:ext uri="{FF2B5EF4-FFF2-40B4-BE49-F238E27FC236}">
                  <a16:creationId xmlns:a16="http://schemas.microsoft.com/office/drawing/2014/main" id="{0939977D-8464-A942-B8FE-9D9DF4714DD1}"/>
                </a:ext>
              </a:extLst>
            </p:cNvPr>
            <p:cNvSpPr txBox="1"/>
            <p:nvPr/>
          </p:nvSpPr>
          <p:spPr>
            <a:xfrm>
              <a:off x="3913093"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0</a:t>
              </a:r>
            </a:p>
          </p:txBody>
        </p:sp>
      </p:grpSp>
      <p:grpSp>
        <p:nvGrpSpPr>
          <p:cNvPr id="58" name="Group 57">
            <a:extLst>
              <a:ext uri="{FF2B5EF4-FFF2-40B4-BE49-F238E27FC236}">
                <a16:creationId xmlns:a16="http://schemas.microsoft.com/office/drawing/2014/main" id="{9A3C72FB-6965-FADB-73BD-8356A3ABF068}"/>
              </a:ext>
            </a:extLst>
          </p:cNvPr>
          <p:cNvGrpSpPr/>
          <p:nvPr/>
        </p:nvGrpSpPr>
        <p:grpSpPr>
          <a:xfrm>
            <a:off x="4770014" y="1789449"/>
            <a:ext cx="1113417" cy="1028101"/>
            <a:chOff x="7950023" y="2125849"/>
            <a:chExt cx="1855695" cy="1713501"/>
          </a:xfrm>
        </p:grpSpPr>
        <p:sp>
          <p:nvSpPr>
            <p:cNvPr id="59" name="TextBox 58">
              <a:extLst>
                <a:ext uri="{FF2B5EF4-FFF2-40B4-BE49-F238E27FC236}">
                  <a16:creationId xmlns:a16="http://schemas.microsoft.com/office/drawing/2014/main" id="{C1F15D54-5999-1228-1654-D9E5B4C826F5}"/>
                </a:ext>
              </a:extLst>
            </p:cNvPr>
            <p:cNvSpPr txBox="1"/>
            <p:nvPr/>
          </p:nvSpPr>
          <p:spPr>
            <a:xfrm>
              <a:off x="7976916" y="2125849"/>
              <a:ext cx="1801907"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1</a:t>
              </a:r>
            </a:p>
          </p:txBody>
        </p:sp>
        <p:grpSp>
          <p:nvGrpSpPr>
            <p:cNvPr id="60" name="Group 59">
              <a:extLst>
                <a:ext uri="{FF2B5EF4-FFF2-40B4-BE49-F238E27FC236}">
                  <a16:creationId xmlns:a16="http://schemas.microsoft.com/office/drawing/2014/main" id="{103F08EE-295B-F5D9-0972-EEBA6201EFAD}"/>
                </a:ext>
              </a:extLst>
            </p:cNvPr>
            <p:cNvGrpSpPr/>
            <p:nvPr/>
          </p:nvGrpSpPr>
          <p:grpSpPr>
            <a:xfrm>
              <a:off x="7950023" y="2602220"/>
              <a:ext cx="1855695" cy="1237130"/>
              <a:chOff x="7950023" y="2602220"/>
              <a:chExt cx="1855695" cy="1237130"/>
            </a:xfrm>
          </p:grpSpPr>
          <p:sp>
            <p:nvSpPr>
              <p:cNvPr id="61" name="Rectangle 60">
                <a:extLst>
                  <a:ext uri="{FF2B5EF4-FFF2-40B4-BE49-F238E27FC236}">
                    <a16:creationId xmlns:a16="http://schemas.microsoft.com/office/drawing/2014/main" id="{1E14F399-C5C8-63B3-DFB5-6799B363C26E}"/>
                  </a:ext>
                </a:extLst>
              </p:cNvPr>
              <p:cNvSpPr/>
              <p:nvPr/>
            </p:nvSpPr>
            <p:spPr>
              <a:xfrm>
                <a:off x="7950024"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62" name="Rectangle 61">
                <a:extLst>
                  <a:ext uri="{FF2B5EF4-FFF2-40B4-BE49-F238E27FC236}">
                    <a16:creationId xmlns:a16="http://schemas.microsoft.com/office/drawing/2014/main" id="{3F97BDA0-326E-53A1-4A1D-D4989DC9A88F}"/>
                  </a:ext>
                </a:extLst>
              </p:cNvPr>
              <p:cNvSpPr/>
              <p:nvPr/>
            </p:nvSpPr>
            <p:spPr>
              <a:xfrm>
                <a:off x="7950023"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63" name="Rectangle 62">
                <a:extLst>
                  <a:ext uri="{FF2B5EF4-FFF2-40B4-BE49-F238E27FC236}">
                    <a16:creationId xmlns:a16="http://schemas.microsoft.com/office/drawing/2014/main" id="{955AE365-6A34-F27A-DD20-FBF9918E21A6}"/>
                  </a:ext>
                </a:extLst>
              </p:cNvPr>
              <p:cNvSpPr/>
              <p:nvPr/>
            </p:nvSpPr>
            <p:spPr>
              <a:xfrm>
                <a:off x="8568589"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64" name="Rectangle 63">
                <a:extLst>
                  <a:ext uri="{FF2B5EF4-FFF2-40B4-BE49-F238E27FC236}">
                    <a16:creationId xmlns:a16="http://schemas.microsoft.com/office/drawing/2014/main" id="{7A7361F3-0327-9424-FBEB-746AB35222BF}"/>
                  </a:ext>
                </a:extLst>
              </p:cNvPr>
              <p:cNvSpPr/>
              <p:nvPr/>
            </p:nvSpPr>
            <p:spPr>
              <a:xfrm>
                <a:off x="8568588"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65" name="Rectangle 64">
                <a:extLst>
                  <a:ext uri="{FF2B5EF4-FFF2-40B4-BE49-F238E27FC236}">
                    <a16:creationId xmlns:a16="http://schemas.microsoft.com/office/drawing/2014/main" id="{39716220-A688-B005-06C1-6B6ADECF4C0A}"/>
                  </a:ext>
                </a:extLst>
              </p:cNvPr>
              <p:cNvSpPr/>
              <p:nvPr/>
            </p:nvSpPr>
            <p:spPr>
              <a:xfrm>
                <a:off x="9187153"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66" name="Rectangle 65">
                <a:extLst>
                  <a:ext uri="{FF2B5EF4-FFF2-40B4-BE49-F238E27FC236}">
                    <a16:creationId xmlns:a16="http://schemas.microsoft.com/office/drawing/2014/main" id="{FA293887-0070-A446-630B-781DB89CF744}"/>
                  </a:ext>
                </a:extLst>
              </p:cNvPr>
              <p:cNvSpPr/>
              <p:nvPr/>
            </p:nvSpPr>
            <p:spPr>
              <a:xfrm>
                <a:off x="9187152"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67" name="Group 66">
            <a:extLst>
              <a:ext uri="{FF2B5EF4-FFF2-40B4-BE49-F238E27FC236}">
                <a16:creationId xmlns:a16="http://schemas.microsoft.com/office/drawing/2014/main" id="{15FA7B8C-42C5-AFD4-7324-B717FA148221}"/>
              </a:ext>
            </a:extLst>
          </p:cNvPr>
          <p:cNvGrpSpPr/>
          <p:nvPr/>
        </p:nvGrpSpPr>
        <p:grpSpPr>
          <a:xfrm>
            <a:off x="6611143" y="1789450"/>
            <a:ext cx="1081144" cy="1399240"/>
            <a:chOff x="8730129" y="7080875"/>
            <a:chExt cx="1801906" cy="2332066"/>
          </a:xfrm>
        </p:grpSpPr>
        <p:sp>
          <p:nvSpPr>
            <p:cNvPr id="68" name="TextBox 67">
              <a:extLst>
                <a:ext uri="{FF2B5EF4-FFF2-40B4-BE49-F238E27FC236}">
                  <a16:creationId xmlns:a16="http://schemas.microsoft.com/office/drawing/2014/main" id="{557A2374-C9B4-138B-DB6A-3FD7BAF7F167}"/>
                </a:ext>
              </a:extLst>
            </p:cNvPr>
            <p:cNvSpPr txBox="1"/>
            <p:nvPr/>
          </p:nvSpPr>
          <p:spPr>
            <a:xfrm>
              <a:off x="8730129"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2</a:t>
              </a:r>
            </a:p>
          </p:txBody>
        </p:sp>
        <p:grpSp>
          <p:nvGrpSpPr>
            <p:cNvPr id="69" name="Group 68">
              <a:extLst>
                <a:ext uri="{FF2B5EF4-FFF2-40B4-BE49-F238E27FC236}">
                  <a16:creationId xmlns:a16="http://schemas.microsoft.com/office/drawing/2014/main" id="{FC632424-64A1-C436-5ACB-B8E008FCA716}"/>
                </a:ext>
              </a:extLst>
            </p:cNvPr>
            <p:cNvGrpSpPr/>
            <p:nvPr/>
          </p:nvGrpSpPr>
          <p:grpSpPr>
            <a:xfrm>
              <a:off x="9012514" y="7557246"/>
              <a:ext cx="1237134" cy="1855695"/>
              <a:chOff x="9012514" y="7557246"/>
              <a:chExt cx="1237134" cy="1855695"/>
            </a:xfrm>
          </p:grpSpPr>
          <p:sp>
            <p:nvSpPr>
              <p:cNvPr id="70" name="Rectangle 69">
                <a:extLst>
                  <a:ext uri="{FF2B5EF4-FFF2-40B4-BE49-F238E27FC236}">
                    <a16:creationId xmlns:a16="http://schemas.microsoft.com/office/drawing/2014/main" id="{64936CBE-3A19-1121-88DD-0FF0913FA90C}"/>
                  </a:ext>
                </a:extLst>
              </p:cNvPr>
              <p:cNvSpPr/>
              <p:nvPr/>
            </p:nvSpPr>
            <p:spPr>
              <a:xfrm>
                <a:off x="9012518"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71" name="Rectangle 70">
                <a:extLst>
                  <a:ext uri="{FF2B5EF4-FFF2-40B4-BE49-F238E27FC236}">
                    <a16:creationId xmlns:a16="http://schemas.microsoft.com/office/drawing/2014/main" id="{C023303D-17F0-6A2E-7AC4-71FCFEC68DD0}"/>
                  </a:ext>
                </a:extLst>
              </p:cNvPr>
              <p:cNvSpPr/>
              <p:nvPr/>
            </p:nvSpPr>
            <p:spPr>
              <a:xfrm>
                <a:off x="9012517"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72" name="Rectangle 71">
                <a:extLst>
                  <a:ext uri="{FF2B5EF4-FFF2-40B4-BE49-F238E27FC236}">
                    <a16:creationId xmlns:a16="http://schemas.microsoft.com/office/drawing/2014/main" id="{6E65ED93-242A-D888-33DE-898CC006075F}"/>
                  </a:ext>
                </a:extLst>
              </p:cNvPr>
              <p:cNvSpPr/>
              <p:nvPr/>
            </p:nvSpPr>
            <p:spPr>
              <a:xfrm>
                <a:off x="9631083"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73" name="Rectangle 72">
                <a:extLst>
                  <a:ext uri="{FF2B5EF4-FFF2-40B4-BE49-F238E27FC236}">
                    <a16:creationId xmlns:a16="http://schemas.microsoft.com/office/drawing/2014/main" id="{2CA38CC1-5FBA-4604-9574-7CC8E0983C25}"/>
                  </a:ext>
                </a:extLst>
              </p:cNvPr>
              <p:cNvSpPr/>
              <p:nvPr/>
            </p:nvSpPr>
            <p:spPr>
              <a:xfrm>
                <a:off x="9631082"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74" name="Rectangle 73">
                <a:extLst>
                  <a:ext uri="{FF2B5EF4-FFF2-40B4-BE49-F238E27FC236}">
                    <a16:creationId xmlns:a16="http://schemas.microsoft.com/office/drawing/2014/main" id="{B1DED891-40B9-E413-36D4-7D5DDC076CC9}"/>
                  </a:ext>
                </a:extLst>
              </p:cNvPr>
              <p:cNvSpPr/>
              <p:nvPr/>
            </p:nvSpPr>
            <p:spPr>
              <a:xfrm>
                <a:off x="9012514"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75" name="Rectangle 74">
                <a:extLst>
                  <a:ext uri="{FF2B5EF4-FFF2-40B4-BE49-F238E27FC236}">
                    <a16:creationId xmlns:a16="http://schemas.microsoft.com/office/drawing/2014/main" id="{499D11FB-40F1-4D50-B47A-F424FE0B9FD4}"/>
                  </a:ext>
                </a:extLst>
              </p:cNvPr>
              <p:cNvSpPr/>
              <p:nvPr/>
            </p:nvSpPr>
            <p:spPr>
              <a:xfrm>
                <a:off x="9631079"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93" name="Group 92">
            <a:extLst>
              <a:ext uri="{FF2B5EF4-FFF2-40B4-BE49-F238E27FC236}">
                <a16:creationId xmlns:a16="http://schemas.microsoft.com/office/drawing/2014/main" id="{980C9196-AAC0-2244-86B6-F0F2CE87DF38}"/>
              </a:ext>
            </a:extLst>
          </p:cNvPr>
          <p:cNvGrpSpPr/>
          <p:nvPr/>
        </p:nvGrpSpPr>
        <p:grpSpPr>
          <a:xfrm>
            <a:off x="845190" y="4435184"/>
            <a:ext cx="9282421" cy="1154017"/>
            <a:chOff x="1073512" y="7391973"/>
            <a:chExt cx="15470702" cy="1923361"/>
          </a:xfrm>
        </p:grpSpPr>
        <p:sp>
          <p:nvSpPr>
            <p:cNvPr id="94" name="Rectangle: Rounded Corners 93">
              <a:extLst>
                <a:ext uri="{FF2B5EF4-FFF2-40B4-BE49-F238E27FC236}">
                  <a16:creationId xmlns:a16="http://schemas.microsoft.com/office/drawing/2014/main" id="{B228E831-714F-35BD-F290-7EF01737FA0B}"/>
                </a:ext>
              </a:extLst>
            </p:cNvPr>
            <p:cNvSpPr/>
            <p:nvPr/>
          </p:nvSpPr>
          <p:spPr>
            <a:xfrm>
              <a:off x="1073512"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0</a:t>
              </a:r>
            </a:p>
          </p:txBody>
        </p:sp>
        <p:sp>
          <p:nvSpPr>
            <p:cNvPr id="95" name="Rectangle: Rounded Corners 94">
              <a:extLst>
                <a:ext uri="{FF2B5EF4-FFF2-40B4-BE49-F238E27FC236}">
                  <a16:creationId xmlns:a16="http://schemas.microsoft.com/office/drawing/2014/main" id="{FE4C9841-D6F0-E36C-CAC9-23F306DD4106}"/>
                </a:ext>
              </a:extLst>
            </p:cNvPr>
            <p:cNvSpPr/>
            <p:nvPr/>
          </p:nvSpPr>
          <p:spPr>
            <a:xfrm>
              <a:off x="5062345"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1</a:t>
              </a:r>
            </a:p>
          </p:txBody>
        </p:sp>
        <p:sp>
          <p:nvSpPr>
            <p:cNvPr id="96" name="Rectangle: Rounded Corners 95">
              <a:extLst>
                <a:ext uri="{FF2B5EF4-FFF2-40B4-BE49-F238E27FC236}">
                  <a16:creationId xmlns:a16="http://schemas.microsoft.com/office/drawing/2014/main" id="{5575C417-1053-DD4B-10FD-F630F5406BC5}"/>
                </a:ext>
              </a:extLst>
            </p:cNvPr>
            <p:cNvSpPr/>
            <p:nvPr/>
          </p:nvSpPr>
          <p:spPr>
            <a:xfrm>
              <a:off x="9051178"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2</a:t>
              </a:r>
            </a:p>
          </p:txBody>
        </p:sp>
        <p:sp>
          <p:nvSpPr>
            <p:cNvPr id="97" name="Rectangle: Rounded Corners 96">
              <a:extLst>
                <a:ext uri="{FF2B5EF4-FFF2-40B4-BE49-F238E27FC236}">
                  <a16:creationId xmlns:a16="http://schemas.microsoft.com/office/drawing/2014/main" id="{38451C29-917E-9224-F3DD-9FBE7A90A31C}"/>
                </a:ext>
              </a:extLst>
            </p:cNvPr>
            <p:cNvSpPr/>
            <p:nvPr/>
          </p:nvSpPr>
          <p:spPr>
            <a:xfrm>
              <a:off x="13040011"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3</a:t>
              </a:r>
            </a:p>
          </p:txBody>
        </p:sp>
      </p:grpSp>
    </p:spTree>
    <p:extLst>
      <p:ext uri="{BB962C8B-B14F-4D97-AF65-F5344CB8AC3E}">
        <p14:creationId xmlns:p14="http://schemas.microsoft.com/office/powerpoint/2010/main" val="2926200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Single-Stream Execution</a:t>
            </a:r>
          </a:p>
        </p:txBody>
      </p:sp>
      <p:cxnSp>
        <p:nvCxnSpPr>
          <p:cNvPr id="47" name="Straight Arrow Connector 46">
            <a:extLst>
              <a:ext uri="{FF2B5EF4-FFF2-40B4-BE49-F238E27FC236}">
                <a16:creationId xmlns:a16="http://schemas.microsoft.com/office/drawing/2014/main" id="{81A41500-3266-4EB7-7607-3391C9713AEE}"/>
              </a:ext>
            </a:extLst>
          </p:cNvPr>
          <p:cNvCxnSpPr/>
          <p:nvPr/>
        </p:nvCxnSpPr>
        <p:spPr>
          <a:xfrm>
            <a:off x="6780574" y="3266798"/>
            <a:ext cx="742278" cy="0"/>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DB02083-5851-0FBF-2141-8CD695CCEA14}"/>
              </a:ext>
            </a:extLst>
          </p:cNvPr>
          <p:cNvSpPr txBox="1"/>
          <p:nvPr/>
        </p:nvSpPr>
        <p:spPr>
          <a:xfrm>
            <a:off x="6611143" y="3267145"/>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200" kern="1200" dirty="0">
                <a:solidFill>
                  <a:srgbClr val="000000"/>
                </a:solidFill>
                <a:latin typeface="Trebuchet MS" panose="020B0603020202020204" pitchFamily="34" charset="0"/>
              </a:rPr>
              <a:t>Tile N</a:t>
            </a:r>
          </a:p>
        </p:txBody>
      </p:sp>
      <p:cxnSp>
        <p:nvCxnSpPr>
          <p:cNvPr id="49" name="Straight Arrow Connector 48">
            <a:extLst>
              <a:ext uri="{FF2B5EF4-FFF2-40B4-BE49-F238E27FC236}">
                <a16:creationId xmlns:a16="http://schemas.microsoft.com/office/drawing/2014/main" id="{A01461BA-7F32-C9F5-57F9-BEB02D11154E}"/>
              </a:ext>
            </a:extLst>
          </p:cNvPr>
          <p:cNvCxnSpPr>
            <a:cxnSpLocks/>
          </p:cNvCxnSpPr>
          <p:nvPr/>
        </p:nvCxnSpPr>
        <p:spPr>
          <a:xfrm flipV="1">
            <a:off x="7643041" y="2056434"/>
            <a:ext cx="0" cy="1113417"/>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01C7736-F4A2-E12C-2E52-D8971876F110}"/>
              </a:ext>
            </a:extLst>
          </p:cNvPr>
          <p:cNvSpPr txBox="1"/>
          <p:nvPr/>
        </p:nvSpPr>
        <p:spPr>
          <a:xfrm>
            <a:off x="7338856" y="2455887"/>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200" kern="1200" dirty="0">
                <a:solidFill>
                  <a:srgbClr val="000000"/>
                </a:solidFill>
                <a:latin typeface="Trebuchet MS" panose="020B0603020202020204" pitchFamily="34" charset="0"/>
              </a:rPr>
              <a:t>Tile M</a:t>
            </a:r>
          </a:p>
        </p:txBody>
      </p:sp>
      <p:grpSp>
        <p:nvGrpSpPr>
          <p:cNvPr id="51" name="Group 50">
            <a:extLst>
              <a:ext uri="{FF2B5EF4-FFF2-40B4-BE49-F238E27FC236}">
                <a16:creationId xmlns:a16="http://schemas.microsoft.com/office/drawing/2014/main" id="{D425281D-4A3B-7E8C-C5B6-08D25A3FE74B}"/>
              </a:ext>
            </a:extLst>
          </p:cNvPr>
          <p:cNvGrpSpPr/>
          <p:nvPr/>
        </p:nvGrpSpPr>
        <p:grpSpPr>
          <a:xfrm>
            <a:off x="2961161" y="1789450"/>
            <a:ext cx="1081144" cy="1028101"/>
            <a:chOff x="3913093" y="7080875"/>
            <a:chExt cx="1801906" cy="1713501"/>
          </a:xfrm>
        </p:grpSpPr>
        <p:grpSp>
          <p:nvGrpSpPr>
            <p:cNvPr id="52" name="Group 51">
              <a:extLst>
                <a:ext uri="{FF2B5EF4-FFF2-40B4-BE49-F238E27FC236}">
                  <a16:creationId xmlns:a16="http://schemas.microsoft.com/office/drawing/2014/main" id="{3164039E-1AC2-D299-E540-8867738B172D}"/>
                </a:ext>
              </a:extLst>
            </p:cNvPr>
            <p:cNvGrpSpPr/>
            <p:nvPr/>
          </p:nvGrpSpPr>
          <p:grpSpPr>
            <a:xfrm>
              <a:off x="4195481" y="7557246"/>
              <a:ext cx="1237131" cy="1237130"/>
              <a:chOff x="2111187" y="7261411"/>
              <a:chExt cx="1237131" cy="1237130"/>
            </a:xfrm>
          </p:grpSpPr>
          <p:sp>
            <p:nvSpPr>
              <p:cNvPr id="54" name="Rectangle 53">
                <a:extLst>
                  <a:ext uri="{FF2B5EF4-FFF2-40B4-BE49-F238E27FC236}">
                    <a16:creationId xmlns:a16="http://schemas.microsoft.com/office/drawing/2014/main" id="{B1224754-BD2D-1DFD-DA7F-49D54BF53DC4}"/>
                  </a:ext>
                </a:extLst>
              </p:cNvPr>
              <p:cNvSpPr/>
              <p:nvPr/>
            </p:nvSpPr>
            <p:spPr>
              <a:xfrm>
                <a:off x="2111188"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55" name="Rectangle 54">
                <a:extLst>
                  <a:ext uri="{FF2B5EF4-FFF2-40B4-BE49-F238E27FC236}">
                    <a16:creationId xmlns:a16="http://schemas.microsoft.com/office/drawing/2014/main" id="{1BF50194-C88D-2DD5-B7A9-6A33108DFF93}"/>
                  </a:ext>
                </a:extLst>
              </p:cNvPr>
              <p:cNvSpPr/>
              <p:nvPr/>
            </p:nvSpPr>
            <p:spPr>
              <a:xfrm>
                <a:off x="2111187"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56" name="Rectangle 55">
                <a:extLst>
                  <a:ext uri="{FF2B5EF4-FFF2-40B4-BE49-F238E27FC236}">
                    <a16:creationId xmlns:a16="http://schemas.microsoft.com/office/drawing/2014/main" id="{B0646FF6-7965-9D86-3B2B-3E99E12941E5}"/>
                  </a:ext>
                </a:extLst>
              </p:cNvPr>
              <p:cNvSpPr/>
              <p:nvPr/>
            </p:nvSpPr>
            <p:spPr>
              <a:xfrm>
                <a:off x="2729753"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57" name="Rectangle 56">
                <a:extLst>
                  <a:ext uri="{FF2B5EF4-FFF2-40B4-BE49-F238E27FC236}">
                    <a16:creationId xmlns:a16="http://schemas.microsoft.com/office/drawing/2014/main" id="{404A4F3A-D74E-4C20-E3FE-ABFE24D608D2}"/>
                  </a:ext>
                </a:extLst>
              </p:cNvPr>
              <p:cNvSpPr/>
              <p:nvPr/>
            </p:nvSpPr>
            <p:spPr>
              <a:xfrm>
                <a:off x="2729752"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grpSp>
        <p:sp>
          <p:nvSpPr>
            <p:cNvPr id="53" name="TextBox 52">
              <a:extLst>
                <a:ext uri="{FF2B5EF4-FFF2-40B4-BE49-F238E27FC236}">
                  <a16:creationId xmlns:a16="http://schemas.microsoft.com/office/drawing/2014/main" id="{0939977D-8464-A942-B8FE-9D9DF4714DD1}"/>
                </a:ext>
              </a:extLst>
            </p:cNvPr>
            <p:cNvSpPr txBox="1"/>
            <p:nvPr/>
          </p:nvSpPr>
          <p:spPr>
            <a:xfrm>
              <a:off x="3913093"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0</a:t>
              </a:r>
            </a:p>
          </p:txBody>
        </p:sp>
      </p:grpSp>
      <p:grpSp>
        <p:nvGrpSpPr>
          <p:cNvPr id="58" name="Group 57">
            <a:extLst>
              <a:ext uri="{FF2B5EF4-FFF2-40B4-BE49-F238E27FC236}">
                <a16:creationId xmlns:a16="http://schemas.microsoft.com/office/drawing/2014/main" id="{9A3C72FB-6965-FADB-73BD-8356A3ABF068}"/>
              </a:ext>
            </a:extLst>
          </p:cNvPr>
          <p:cNvGrpSpPr/>
          <p:nvPr/>
        </p:nvGrpSpPr>
        <p:grpSpPr>
          <a:xfrm>
            <a:off x="4770014" y="1789449"/>
            <a:ext cx="1113417" cy="1028101"/>
            <a:chOff x="7950023" y="2125849"/>
            <a:chExt cx="1855695" cy="1713501"/>
          </a:xfrm>
        </p:grpSpPr>
        <p:sp>
          <p:nvSpPr>
            <p:cNvPr id="59" name="TextBox 58">
              <a:extLst>
                <a:ext uri="{FF2B5EF4-FFF2-40B4-BE49-F238E27FC236}">
                  <a16:creationId xmlns:a16="http://schemas.microsoft.com/office/drawing/2014/main" id="{C1F15D54-5999-1228-1654-D9E5B4C826F5}"/>
                </a:ext>
              </a:extLst>
            </p:cNvPr>
            <p:cNvSpPr txBox="1"/>
            <p:nvPr/>
          </p:nvSpPr>
          <p:spPr>
            <a:xfrm>
              <a:off x="7976916" y="2125849"/>
              <a:ext cx="1801907"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1</a:t>
              </a:r>
            </a:p>
          </p:txBody>
        </p:sp>
        <p:grpSp>
          <p:nvGrpSpPr>
            <p:cNvPr id="60" name="Group 59">
              <a:extLst>
                <a:ext uri="{FF2B5EF4-FFF2-40B4-BE49-F238E27FC236}">
                  <a16:creationId xmlns:a16="http://schemas.microsoft.com/office/drawing/2014/main" id="{103F08EE-295B-F5D9-0972-EEBA6201EFAD}"/>
                </a:ext>
              </a:extLst>
            </p:cNvPr>
            <p:cNvGrpSpPr/>
            <p:nvPr/>
          </p:nvGrpSpPr>
          <p:grpSpPr>
            <a:xfrm>
              <a:off x="7950023" y="2602220"/>
              <a:ext cx="1855695" cy="1237130"/>
              <a:chOff x="7950023" y="2602220"/>
              <a:chExt cx="1855695" cy="1237130"/>
            </a:xfrm>
          </p:grpSpPr>
          <p:sp>
            <p:nvSpPr>
              <p:cNvPr id="61" name="Rectangle 60">
                <a:extLst>
                  <a:ext uri="{FF2B5EF4-FFF2-40B4-BE49-F238E27FC236}">
                    <a16:creationId xmlns:a16="http://schemas.microsoft.com/office/drawing/2014/main" id="{1E14F399-C5C8-63B3-DFB5-6799B363C26E}"/>
                  </a:ext>
                </a:extLst>
              </p:cNvPr>
              <p:cNvSpPr/>
              <p:nvPr/>
            </p:nvSpPr>
            <p:spPr>
              <a:xfrm>
                <a:off x="7950024"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62" name="Rectangle 61">
                <a:extLst>
                  <a:ext uri="{FF2B5EF4-FFF2-40B4-BE49-F238E27FC236}">
                    <a16:creationId xmlns:a16="http://schemas.microsoft.com/office/drawing/2014/main" id="{3F97BDA0-326E-53A1-4A1D-D4989DC9A88F}"/>
                  </a:ext>
                </a:extLst>
              </p:cNvPr>
              <p:cNvSpPr/>
              <p:nvPr/>
            </p:nvSpPr>
            <p:spPr>
              <a:xfrm>
                <a:off x="7950023"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63" name="Rectangle 62">
                <a:extLst>
                  <a:ext uri="{FF2B5EF4-FFF2-40B4-BE49-F238E27FC236}">
                    <a16:creationId xmlns:a16="http://schemas.microsoft.com/office/drawing/2014/main" id="{955AE365-6A34-F27A-DD20-FBF9918E21A6}"/>
                  </a:ext>
                </a:extLst>
              </p:cNvPr>
              <p:cNvSpPr/>
              <p:nvPr/>
            </p:nvSpPr>
            <p:spPr>
              <a:xfrm>
                <a:off x="8568589"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64" name="Rectangle 63">
                <a:extLst>
                  <a:ext uri="{FF2B5EF4-FFF2-40B4-BE49-F238E27FC236}">
                    <a16:creationId xmlns:a16="http://schemas.microsoft.com/office/drawing/2014/main" id="{7A7361F3-0327-9424-FBEB-746AB35222BF}"/>
                  </a:ext>
                </a:extLst>
              </p:cNvPr>
              <p:cNvSpPr/>
              <p:nvPr/>
            </p:nvSpPr>
            <p:spPr>
              <a:xfrm>
                <a:off x="8568588"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65" name="Rectangle 64">
                <a:extLst>
                  <a:ext uri="{FF2B5EF4-FFF2-40B4-BE49-F238E27FC236}">
                    <a16:creationId xmlns:a16="http://schemas.microsoft.com/office/drawing/2014/main" id="{39716220-A688-B005-06C1-6B6ADECF4C0A}"/>
                  </a:ext>
                </a:extLst>
              </p:cNvPr>
              <p:cNvSpPr/>
              <p:nvPr/>
            </p:nvSpPr>
            <p:spPr>
              <a:xfrm>
                <a:off x="9187153"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66" name="Rectangle 65">
                <a:extLst>
                  <a:ext uri="{FF2B5EF4-FFF2-40B4-BE49-F238E27FC236}">
                    <a16:creationId xmlns:a16="http://schemas.microsoft.com/office/drawing/2014/main" id="{FA293887-0070-A446-630B-781DB89CF744}"/>
                  </a:ext>
                </a:extLst>
              </p:cNvPr>
              <p:cNvSpPr/>
              <p:nvPr/>
            </p:nvSpPr>
            <p:spPr>
              <a:xfrm>
                <a:off x="9187152"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67" name="Group 66">
            <a:extLst>
              <a:ext uri="{FF2B5EF4-FFF2-40B4-BE49-F238E27FC236}">
                <a16:creationId xmlns:a16="http://schemas.microsoft.com/office/drawing/2014/main" id="{15FA7B8C-42C5-AFD4-7324-B717FA148221}"/>
              </a:ext>
            </a:extLst>
          </p:cNvPr>
          <p:cNvGrpSpPr/>
          <p:nvPr/>
        </p:nvGrpSpPr>
        <p:grpSpPr>
          <a:xfrm>
            <a:off x="6611143" y="1789450"/>
            <a:ext cx="1081144" cy="1399240"/>
            <a:chOff x="8730129" y="7080875"/>
            <a:chExt cx="1801906" cy="2332066"/>
          </a:xfrm>
        </p:grpSpPr>
        <p:sp>
          <p:nvSpPr>
            <p:cNvPr id="68" name="TextBox 67">
              <a:extLst>
                <a:ext uri="{FF2B5EF4-FFF2-40B4-BE49-F238E27FC236}">
                  <a16:creationId xmlns:a16="http://schemas.microsoft.com/office/drawing/2014/main" id="{557A2374-C9B4-138B-DB6A-3FD7BAF7F167}"/>
                </a:ext>
              </a:extLst>
            </p:cNvPr>
            <p:cNvSpPr txBox="1"/>
            <p:nvPr/>
          </p:nvSpPr>
          <p:spPr>
            <a:xfrm>
              <a:off x="8730129"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2</a:t>
              </a:r>
            </a:p>
          </p:txBody>
        </p:sp>
        <p:grpSp>
          <p:nvGrpSpPr>
            <p:cNvPr id="69" name="Group 68">
              <a:extLst>
                <a:ext uri="{FF2B5EF4-FFF2-40B4-BE49-F238E27FC236}">
                  <a16:creationId xmlns:a16="http://schemas.microsoft.com/office/drawing/2014/main" id="{FC632424-64A1-C436-5ACB-B8E008FCA716}"/>
                </a:ext>
              </a:extLst>
            </p:cNvPr>
            <p:cNvGrpSpPr/>
            <p:nvPr/>
          </p:nvGrpSpPr>
          <p:grpSpPr>
            <a:xfrm>
              <a:off x="9012514" y="7557246"/>
              <a:ext cx="1237134" cy="1855695"/>
              <a:chOff x="9012514" y="7557246"/>
              <a:chExt cx="1237134" cy="1855695"/>
            </a:xfrm>
          </p:grpSpPr>
          <p:sp>
            <p:nvSpPr>
              <p:cNvPr id="70" name="Rectangle 69">
                <a:extLst>
                  <a:ext uri="{FF2B5EF4-FFF2-40B4-BE49-F238E27FC236}">
                    <a16:creationId xmlns:a16="http://schemas.microsoft.com/office/drawing/2014/main" id="{64936CBE-3A19-1121-88DD-0FF0913FA90C}"/>
                  </a:ext>
                </a:extLst>
              </p:cNvPr>
              <p:cNvSpPr/>
              <p:nvPr/>
            </p:nvSpPr>
            <p:spPr>
              <a:xfrm>
                <a:off x="9012518"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71" name="Rectangle 70">
                <a:extLst>
                  <a:ext uri="{FF2B5EF4-FFF2-40B4-BE49-F238E27FC236}">
                    <a16:creationId xmlns:a16="http://schemas.microsoft.com/office/drawing/2014/main" id="{C023303D-17F0-6A2E-7AC4-71FCFEC68DD0}"/>
                  </a:ext>
                </a:extLst>
              </p:cNvPr>
              <p:cNvSpPr/>
              <p:nvPr/>
            </p:nvSpPr>
            <p:spPr>
              <a:xfrm>
                <a:off x="9012517"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72" name="Rectangle 71">
                <a:extLst>
                  <a:ext uri="{FF2B5EF4-FFF2-40B4-BE49-F238E27FC236}">
                    <a16:creationId xmlns:a16="http://schemas.microsoft.com/office/drawing/2014/main" id="{6E65ED93-242A-D888-33DE-898CC006075F}"/>
                  </a:ext>
                </a:extLst>
              </p:cNvPr>
              <p:cNvSpPr/>
              <p:nvPr/>
            </p:nvSpPr>
            <p:spPr>
              <a:xfrm>
                <a:off x="9631083"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73" name="Rectangle 72">
                <a:extLst>
                  <a:ext uri="{FF2B5EF4-FFF2-40B4-BE49-F238E27FC236}">
                    <a16:creationId xmlns:a16="http://schemas.microsoft.com/office/drawing/2014/main" id="{2CA38CC1-5FBA-4604-9574-7CC8E0983C25}"/>
                  </a:ext>
                </a:extLst>
              </p:cNvPr>
              <p:cNvSpPr/>
              <p:nvPr/>
            </p:nvSpPr>
            <p:spPr>
              <a:xfrm>
                <a:off x="9631082"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74" name="Rectangle 73">
                <a:extLst>
                  <a:ext uri="{FF2B5EF4-FFF2-40B4-BE49-F238E27FC236}">
                    <a16:creationId xmlns:a16="http://schemas.microsoft.com/office/drawing/2014/main" id="{B1DED891-40B9-E413-36D4-7D5DDC076CC9}"/>
                  </a:ext>
                </a:extLst>
              </p:cNvPr>
              <p:cNvSpPr/>
              <p:nvPr/>
            </p:nvSpPr>
            <p:spPr>
              <a:xfrm>
                <a:off x="9012514"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75" name="Rectangle 74">
                <a:extLst>
                  <a:ext uri="{FF2B5EF4-FFF2-40B4-BE49-F238E27FC236}">
                    <a16:creationId xmlns:a16="http://schemas.microsoft.com/office/drawing/2014/main" id="{499D11FB-40F1-4D50-B47A-F424FE0B9FD4}"/>
                  </a:ext>
                </a:extLst>
              </p:cNvPr>
              <p:cNvSpPr/>
              <p:nvPr/>
            </p:nvSpPr>
            <p:spPr>
              <a:xfrm>
                <a:off x="9631079"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5" name="Group 4">
            <a:extLst>
              <a:ext uri="{FF2B5EF4-FFF2-40B4-BE49-F238E27FC236}">
                <a16:creationId xmlns:a16="http://schemas.microsoft.com/office/drawing/2014/main" id="{322D0E85-7B5B-38CD-B22B-83BAD52D7FEC}"/>
              </a:ext>
            </a:extLst>
          </p:cNvPr>
          <p:cNvGrpSpPr/>
          <p:nvPr/>
        </p:nvGrpSpPr>
        <p:grpSpPr>
          <a:xfrm>
            <a:off x="845190" y="4435184"/>
            <a:ext cx="9282421" cy="1154017"/>
            <a:chOff x="1073512" y="7391973"/>
            <a:chExt cx="15470702" cy="1923361"/>
          </a:xfrm>
        </p:grpSpPr>
        <p:sp>
          <p:nvSpPr>
            <p:cNvPr id="76" name="Rectangle: Rounded Corners 75">
              <a:extLst>
                <a:ext uri="{FF2B5EF4-FFF2-40B4-BE49-F238E27FC236}">
                  <a16:creationId xmlns:a16="http://schemas.microsoft.com/office/drawing/2014/main" id="{57B756D3-1284-8F94-8691-EF2C5DCC7CED}"/>
                </a:ext>
              </a:extLst>
            </p:cNvPr>
            <p:cNvSpPr/>
            <p:nvPr/>
          </p:nvSpPr>
          <p:spPr>
            <a:xfrm>
              <a:off x="1073512"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0</a:t>
              </a:r>
            </a:p>
          </p:txBody>
        </p:sp>
        <p:sp>
          <p:nvSpPr>
            <p:cNvPr id="79" name="Rectangle: Rounded Corners 78">
              <a:extLst>
                <a:ext uri="{FF2B5EF4-FFF2-40B4-BE49-F238E27FC236}">
                  <a16:creationId xmlns:a16="http://schemas.microsoft.com/office/drawing/2014/main" id="{8B72D4CF-831E-94DB-89B8-7539054EECC1}"/>
                </a:ext>
              </a:extLst>
            </p:cNvPr>
            <p:cNvSpPr/>
            <p:nvPr/>
          </p:nvSpPr>
          <p:spPr>
            <a:xfrm>
              <a:off x="5062345"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1</a:t>
              </a:r>
            </a:p>
          </p:txBody>
        </p:sp>
        <p:sp>
          <p:nvSpPr>
            <p:cNvPr id="84" name="Rectangle: Rounded Corners 83">
              <a:extLst>
                <a:ext uri="{FF2B5EF4-FFF2-40B4-BE49-F238E27FC236}">
                  <a16:creationId xmlns:a16="http://schemas.microsoft.com/office/drawing/2014/main" id="{7DCB1EAA-8031-4A70-1F66-357DFBCBD403}"/>
                </a:ext>
              </a:extLst>
            </p:cNvPr>
            <p:cNvSpPr/>
            <p:nvPr/>
          </p:nvSpPr>
          <p:spPr>
            <a:xfrm>
              <a:off x="9051178"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2</a:t>
              </a:r>
            </a:p>
          </p:txBody>
        </p:sp>
        <p:sp>
          <p:nvSpPr>
            <p:cNvPr id="89" name="Rectangle: Rounded Corners 88">
              <a:extLst>
                <a:ext uri="{FF2B5EF4-FFF2-40B4-BE49-F238E27FC236}">
                  <a16:creationId xmlns:a16="http://schemas.microsoft.com/office/drawing/2014/main" id="{9294D0EF-A864-4654-78BC-F354C7B69DEB}"/>
                </a:ext>
              </a:extLst>
            </p:cNvPr>
            <p:cNvSpPr/>
            <p:nvPr/>
          </p:nvSpPr>
          <p:spPr>
            <a:xfrm>
              <a:off x="13040011"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3</a:t>
              </a:r>
            </a:p>
          </p:txBody>
        </p:sp>
      </p:grpSp>
    </p:spTree>
    <p:extLst>
      <p:ext uri="{BB962C8B-B14F-4D97-AF65-F5344CB8AC3E}">
        <p14:creationId xmlns:p14="http://schemas.microsoft.com/office/powerpoint/2010/main" val="267455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Single-Stream Execution</a:t>
            </a:r>
          </a:p>
        </p:txBody>
      </p:sp>
      <p:cxnSp>
        <p:nvCxnSpPr>
          <p:cNvPr id="47" name="Straight Arrow Connector 46">
            <a:extLst>
              <a:ext uri="{FF2B5EF4-FFF2-40B4-BE49-F238E27FC236}">
                <a16:creationId xmlns:a16="http://schemas.microsoft.com/office/drawing/2014/main" id="{81A41500-3266-4EB7-7607-3391C9713AEE}"/>
              </a:ext>
            </a:extLst>
          </p:cNvPr>
          <p:cNvCxnSpPr/>
          <p:nvPr/>
        </p:nvCxnSpPr>
        <p:spPr>
          <a:xfrm>
            <a:off x="6780574" y="3266798"/>
            <a:ext cx="742278" cy="0"/>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DB02083-5851-0FBF-2141-8CD695CCEA14}"/>
              </a:ext>
            </a:extLst>
          </p:cNvPr>
          <p:cNvSpPr txBox="1"/>
          <p:nvPr/>
        </p:nvSpPr>
        <p:spPr>
          <a:xfrm>
            <a:off x="6611143" y="3267145"/>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200" kern="1200" dirty="0">
                <a:solidFill>
                  <a:srgbClr val="000000"/>
                </a:solidFill>
                <a:latin typeface="Trebuchet MS" panose="020B0603020202020204" pitchFamily="34" charset="0"/>
              </a:rPr>
              <a:t>Tile N</a:t>
            </a:r>
          </a:p>
        </p:txBody>
      </p:sp>
      <p:cxnSp>
        <p:nvCxnSpPr>
          <p:cNvPr id="49" name="Straight Arrow Connector 48">
            <a:extLst>
              <a:ext uri="{FF2B5EF4-FFF2-40B4-BE49-F238E27FC236}">
                <a16:creationId xmlns:a16="http://schemas.microsoft.com/office/drawing/2014/main" id="{A01461BA-7F32-C9F5-57F9-BEB02D11154E}"/>
              </a:ext>
            </a:extLst>
          </p:cNvPr>
          <p:cNvCxnSpPr>
            <a:cxnSpLocks/>
          </p:cNvCxnSpPr>
          <p:nvPr/>
        </p:nvCxnSpPr>
        <p:spPr>
          <a:xfrm flipV="1">
            <a:off x="7643041" y="2056434"/>
            <a:ext cx="0" cy="1113417"/>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01C7736-F4A2-E12C-2E52-D8971876F110}"/>
              </a:ext>
            </a:extLst>
          </p:cNvPr>
          <p:cNvSpPr txBox="1"/>
          <p:nvPr/>
        </p:nvSpPr>
        <p:spPr>
          <a:xfrm>
            <a:off x="7338856" y="2455887"/>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200" kern="1200" dirty="0">
                <a:solidFill>
                  <a:srgbClr val="000000"/>
                </a:solidFill>
                <a:latin typeface="Trebuchet MS" panose="020B0603020202020204" pitchFamily="34" charset="0"/>
              </a:rPr>
              <a:t>Tile M</a:t>
            </a:r>
          </a:p>
        </p:txBody>
      </p:sp>
      <p:grpSp>
        <p:nvGrpSpPr>
          <p:cNvPr id="51" name="Group 50">
            <a:extLst>
              <a:ext uri="{FF2B5EF4-FFF2-40B4-BE49-F238E27FC236}">
                <a16:creationId xmlns:a16="http://schemas.microsoft.com/office/drawing/2014/main" id="{D425281D-4A3B-7E8C-C5B6-08D25A3FE74B}"/>
              </a:ext>
            </a:extLst>
          </p:cNvPr>
          <p:cNvGrpSpPr/>
          <p:nvPr/>
        </p:nvGrpSpPr>
        <p:grpSpPr>
          <a:xfrm>
            <a:off x="2961161" y="1789450"/>
            <a:ext cx="1081144" cy="1028101"/>
            <a:chOff x="3913093" y="7080875"/>
            <a:chExt cx="1801906" cy="1713501"/>
          </a:xfrm>
        </p:grpSpPr>
        <p:grpSp>
          <p:nvGrpSpPr>
            <p:cNvPr id="52" name="Group 51">
              <a:extLst>
                <a:ext uri="{FF2B5EF4-FFF2-40B4-BE49-F238E27FC236}">
                  <a16:creationId xmlns:a16="http://schemas.microsoft.com/office/drawing/2014/main" id="{3164039E-1AC2-D299-E540-8867738B172D}"/>
                </a:ext>
              </a:extLst>
            </p:cNvPr>
            <p:cNvGrpSpPr/>
            <p:nvPr/>
          </p:nvGrpSpPr>
          <p:grpSpPr>
            <a:xfrm>
              <a:off x="4195481" y="7557246"/>
              <a:ext cx="1237131" cy="1237130"/>
              <a:chOff x="2111187" y="7261411"/>
              <a:chExt cx="1237131" cy="1237130"/>
            </a:xfrm>
          </p:grpSpPr>
          <p:sp>
            <p:nvSpPr>
              <p:cNvPr id="54" name="Rectangle 53">
                <a:extLst>
                  <a:ext uri="{FF2B5EF4-FFF2-40B4-BE49-F238E27FC236}">
                    <a16:creationId xmlns:a16="http://schemas.microsoft.com/office/drawing/2014/main" id="{B1224754-BD2D-1DFD-DA7F-49D54BF53DC4}"/>
                  </a:ext>
                </a:extLst>
              </p:cNvPr>
              <p:cNvSpPr/>
              <p:nvPr/>
            </p:nvSpPr>
            <p:spPr>
              <a:xfrm>
                <a:off x="2111188"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55" name="Rectangle 54">
                <a:extLst>
                  <a:ext uri="{FF2B5EF4-FFF2-40B4-BE49-F238E27FC236}">
                    <a16:creationId xmlns:a16="http://schemas.microsoft.com/office/drawing/2014/main" id="{1BF50194-C88D-2DD5-B7A9-6A33108DFF93}"/>
                  </a:ext>
                </a:extLst>
              </p:cNvPr>
              <p:cNvSpPr/>
              <p:nvPr/>
            </p:nvSpPr>
            <p:spPr>
              <a:xfrm>
                <a:off x="2111187"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56" name="Rectangle 55">
                <a:extLst>
                  <a:ext uri="{FF2B5EF4-FFF2-40B4-BE49-F238E27FC236}">
                    <a16:creationId xmlns:a16="http://schemas.microsoft.com/office/drawing/2014/main" id="{B0646FF6-7965-9D86-3B2B-3E99E12941E5}"/>
                  </a:ext>
                </a:extLst>
              </p:cNvPr>
              <p:cNvSpPr/>
              <p:nvPr/>
            </p:nvSpPr>
            <p:spPr>
              <a:xfrm>
                <a:off x="2729753"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57" name="Rectangle 56">
                <a:extLst>
                  <a:ext uri="{FF2B5EF4-FFF2-40B4-BE49-F238E27FC236}">
                    <a16:creationId xmlns:a16="http://schemas.microsoft.com/office/drawing/2014/main" id="{404A4F3A-D74E-4C20-E3FE-ABFE24D608D2}"/>
                  </a:ext>
                </a:extLst>
              </p:cNvPr>
              <p:cNvSpPr/>
              <p:nvPr/>
            </p:nvSpPr>
            <p:spPr>
              <a:xfrm>
                <a:off x="2729752"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grpSp>
        <p:sp>
          <p:nvSpPr>
            <p:cNvPr id="53" name="TextBox 52">
              <a:extLst>
                <a:ext uri="{FF2B5EF4-FFF2-40B4-BE49-F238E27FC236}">
                  <a16:creationId xmlns:a16="http://schemas.microsoft.com/office/drawing/2014/main" id="{0939977D-8464-A942-B8FE-9D9DF4714DD1}"/>
                </a:ext>
              </a:extLst>
            </p:cNvPr>
            <p:cNvSpPr txBox="1"/>
            <p:nvPr/>
          </p:nvSpPr>
          <p:spPr>
            <a:xfrm>
              <a:off x="3913093"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0</a:t>
              </a:r>
            </a:p>
          </p:txBody>
        </p:sp>
      </p:grpSp>
      <p:grpSp>
        <p:nvGrpSpPr>
          <p:cNvPr id="58" name="Group 57">
            <a:extLst>
              <a:ext uri="{FF2B5EF4-FFF2-40B4-BE49-F238E27FC236}">
                <a16:creationId xmlns:a16="http://schemas.microsoft.com/office/drawing/2014/main" id="{9A3C72FB-6965-FADB-73BD-8356A3ABF068}"/>
              </a:ext>
            </a:extLst>
          </p:cNvPr>
          <p:cNvGrpSpPr/>
          <p:nvPr/>
        </p:nvGrpSpPr>
        <p:grpSpPr>
          <a:xfrm>
            <a:off x="4770014" y="1789449"/>
            <a:ext cx="1113417" cy="1028101"/>
            <a:chOff x="7950023" y="2125849"/>
            <a:chExt cx="1855695" cy="1713501"/>
          </a:xfrm>
        </p:grpSpPr>
        <p:sp>
          <p:nvSpPr>
            <p:cNvPr id="59" name="TextBox 58">
              <a:extLst>
                <a:ext uri="{FF2B5EF4-FFF2-40B4-BE49-F238E27FC236}">
                  <a16:creationId xmlns:a16="http://schemas.microsoft.com/office/drawing/2014/main" id="{C1F15D54-5999-1228-1654-D9E5B4C826F5}"/>
                </a:ext>
              </a:extLst>
            </p:cNvPr>
            <p:cNvSpPr txBox="1"/>
            <p:nvPr/>
          </p:nvSpPr>
          <p:spPr>
            <a:xfrm>
              <a:off x="7976916" y="2125849"/>
              <a:ext cx="1801907"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1</a:t>
              </a:r>
            </a:p>
          </p:txBody>
        </p:sp>
        <p:grpSp>
          <p:nvGrpSpPr>
            <p:cNvPr id="60" name="Group 59">
              <a:extLst>
                <a:ext uri="{FF2B5EF4-FFF2-40B4-BE49-F238E27FC236}">
                  <a16:creationId xmlns:a16="http://schemas.microsoft.com/office/drawing/2014/main" id="{103F08EE-295B-F5D9-0972-EEBA6201EFAD}"/>
                </a:ext>
              </a:extLst>
            </p:cNvPr>
            <p:cNvGrpSpPr/>
            <p:nvPr/>
          </p:nvGrpSpPr>
          <p:grpSpPr>
            <a:xfrm>
              <a:off x="7950023" y="2602220"/>
              <a:ext cx="1855695" cy="1237130"/>
              <a:chOff x="7950023" y="2602220"/>
              <a:chExt cx="1855695" cy="1237130"/>
            </a:xfrm>
          </p:grpSpPr>
          <p:sp>
            <p:nvSpPr>
              <p:cNvPr id="61" name="Rectangle 60">
                <a:extLst>
                  <a:ext uri="{FF2B5EF4-FFF2-40B4-BE49-F238E27FC236}">
                    <a16:creationId xmlns:a16="http://schemas.microsoft.com/office/drawing/2014/main" id="{1E14F399-C5C8-63B3-DFB5-6799B363C26E}"/>
                  </a:ext>
                </a:extLst>
              </p:cNvPr>
              <p:cNvSpPr/>
              <p:nvPr/>
            </p:nvSpPr>
            <p:spPr>
              <a:xfrm>
                <a:off x="7950024"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62" name="Rectangle 61">
                <a:extLst>
                  <a:ext uri="{FF2B5EF4-FFF2-40B4-BE49-F238E27FC236}">
                    <a16:creationId xmlns:a16="http://schemas.microsoft.com/office/drawing/2014/main" id="{3F97BDA0-326E-53A1-4A1D-D4989DC9A88F}"/>
                  </a:ext>
                </a:extLst>
              </p:cNvPr>
              <p:cNvSpPr/>
              <p:nvPr/>
            </p:nvSpPr>
            <p:spPr>
              <a:xfrm>
                <a:off x="7950023"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63" name="Rectangle 62">
                <a:extLst>
                  <a:ext uri="{FF2B5EF4-FFF2-40B4-BE49-F238E27FC236}">
                    <a16:creationId xmlns:a16="http://schemas.microsoft.com/office/drawing/2014/main" id="{955AE365-6A34-F27A-DD20-FBF9918E21A6}"/>
                  </a:ext>
                </a:extLst>
              </p:cNvPr>
              <p:cNvSpPr/>
              <p:nvPr/>
            </p:nvSpPr>
            <p:spPr>
              <a:xfrm>
                <a:off x="8568589"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64" name="Rectangle 63">
                <a:extLst>
                  <a:ext uri="{FF2B5EF4-FFF2-40B4-BE49-F238E27FC236}">
                    <a16:creationId xmlns:a16="http://schemas.microsoft.com/office/drawing/2014/main" id="{7A7361F3-0327-9424-FBEB-746AB35222BF}"/>
                  </a:ext>
                </a:extLst>
              </p:cNvPr>
              <p:cNvSpPr/>
              <p:nvPr/>
            </p:nvSpPr>
            <p:spPr>
              <a:xfrm>
                <a:off x="8568588"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65" name="Rectangle 64">
                <a:extLst>
                  <a:ext uri="{FF2B5EF4-FFF2-40B4-BE49-F238E27FC236}">
                    <a16:creationId xmlns:a16="http://schemas.microsoft.com/office/drawing/2014/main" id="{39716220-A688-B005-06C1-6B6ADECF4C0A}"/>
                  </a:ext>
                </a:extLst>
              </p:cNvPr>
              <p:cNvSpPr/>
              <p:nvPr/>
            </p:nvSpPr>
            <p:spPr>
              <a:xfrm>
                <a:off x="9187153"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66" name="Rectangle 65">
                <a:extLst>
                  <a:ext uri="{FF2B5EF4-FFF2-40B4-BE49-F238E27FC236}">
                    <a16:creationId xmlns:a16="http://schemas.microsoft.com/office/drawing/2014/main" id="{FA293887-0070-A446-630B-781DB89CF744}"/>
                  </a:ext>
                </a:extLst>
              </p:cNvPr>
              <p:cNvSpPr/>
              <p:nvPr/>
            </p:nvSpPr>
            <p:spPr>
              <a:xfrm>
                <a:off x="9187152"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67" name="Group 66">
            <a:extLst>
              <a:ext uri="{FF2B5EF4-FFF2-40B4-BE49-F238E27FC236}">
                <a16:creationId xmlns:a16="http://schemas.microsoft.com/office/drawing/2014/main" id="{15FA7B8C-42C5-AFD4-7324-B717FA148221}"/>
              </a:ext>
            </a:extLst>
          </p:cNvPr>
          <p:cNvGrpSpPr/>
          <p:nvPr/>
        </p:nvGrpSpPr>
        <p:grpSpPr>
          <a:xfrm>
            <a:off x="6611143" y="1789450"/>
            <a:ext cx="1081144" cy="1399240"/>
            <a:chOff x="8730129" y="7080875"/>
            <a:chExt cx="1801906" cy="2332066"/>
          </a:xfrm>
        </p:grpSpPr>
        <p:sp>
          <p:nvSpPr>
            <p:cNvPr id="68" name="TextBox 67">
              <a:extLst>
                <a:ext uri="{FF2B5EF4-FFF2-40B4-BE49-F238E27FC236}">
                  <a16:creationId xmlns:a16="http://schemas.microsoft.com/office/drawing/2014/main" id="{557A2374-C9B4-138B-DB6A-3FD7BAF7F167}"/>
                </a:ext>
              </a:extLst>
            </p:cNvPr>
            <p:cNvSpPr txBox="1"/>
            <p:nvPr/>
          </p:nvSpPr>
          <p:spPr>
            <a:xfrm>
              <a:off x="8730129"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2</a:t>
              </a:r>
            </a:p>
          </p:txBody>
        </p:sp>
        <p:grpSp>
          <p:nvGrpSpPr>
            <p:cNvPr id="69" name="Group 68">
              <a:extLst>
                <a:ext uri="{FF2B5EF4-FFF2-40B4-BE49-F238E27FC236}">
                  <a16:creationId xmlns:a16="http://schemas.microsoft.com/office/drawing/2014/main" id="{FC632424-64A1-C436-5ACB-B8E008FCA716}"/>
                </a:ext>
              </a:extLst>
            </p:cNvPr>
            <p:cNvGrpSpPr/>
            <p:nvPr/>
          </p:nvGrpSpPr>
          <p:grpSpPr>
            <a:xfrm>
              <a:off x="9012514" y="7557246"/>
              <a:ext cx="1237134" cy="1855695"/>
              <a:chOff x="9012514" y="7557246"/>
              <a:chExt cx="1237134" cy="1855695"/>
            </a:xfrm>
          </p:grpSpPr>
          <p:sp>
            <p:nvSpPr>
              <p:cNvPr id="70" name="Rectangle 69">
                <a:extLst>
                  <a:ext uri="{FF2B5EF4-FFF2-40B4-BE49-F238E27FC236}">
                    <a16:creationId xmlns:a16="http://schemas.microsoft.com/office/drawing/2014/main" id="{64936CBE-3A19-1121-88DD-0FF0913FA90C}"/>
                  </a:ext>
                </a:extLst>
              </p:cNvPr>
              <p:cNvSpPr/>
              <p:nvPr/>
            </p:nvSpPr>
            <p:spPr>
              <a:xfrm>
                <a:off x="9012518"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71" name="Rectangle 70">
                <a:extLst>
                  <a:ext uri="{FF2B5EF4-FFF2-40B4-BE49-F238E27FC236}">
                    <a16:creationId xmlns:a16="http://schemas.microsoft.com/office/drawing/2014/main" id="{C023303D-17F0-6A2E-7AC4-71FCFEC68DD0}"/>
                  </a:ext>
                </a:extLst>
              </p:cNvPr>
              <p:cNvSpPr/>
              <p:nvPr/>
            </p:nvSpPr>
            <p:spPr>
              <a:xfrm>
                <a:off x="9012517"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72" name="Rectangle 71">
                <a:extLst>
                  <a:ext uri="{FF2B5EF4-FFF2-40B4-BE49-F238E27FC236}">
                    <a16:creationId xmlns:a16="http://schemas.microsoft.com/office/drawing/2014/main" id="{6E65ED93-242A-D888-33DE-898CC006075F}"/>
                  </a:ext>
                </a:extLst>
              </p:cNvPr>
              <p:cNvSpPr/>
              <p:nvPr/>
            </p:nvSpPr>
            <p:spPr>
              <a:xfrm>
                <a:off x="9631083"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73" name="Rectangle 72">
                <a:extLst>
                  <a:ext uri="{FF2B5EF4-FFF2-40B4-BE49-F238E27FC236}">
                    <a16:creationId xmlns:a16="http://schemas.microsoft.com/office/drawing/2014/main" id="{2CA38CC1-5FBA-4604-9574-7CC8E0983C25}"/>
                  </a:ext>
                </a:extLst>
              </p:cNvPr>
              <p:cNvSpPr/>
              <p:nvPr/>
            </p:nvSpPr>
            <p:spPr>
              <a:xfrm>
                <a:off x="9631082"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74" name="Rectangle 73">
                <a:extLst>
                  <a:ext uri="{FF2B5EF4-FFF2-40B4-BE49-F238E27FC236}">
                    <a16:creationId xmlns:a16="http://schemas.microsoft.com/office/drawing/2014/main" id="{B1DED891-40B9-E413-36D4-7D5DDC076CC9}"/>
                  </a:ext>
                </a:extLst>
              </p:cNvPr>
              <p:cNvSpPr/>
              <p:nvPr/>
            </p:nvSpPr>
            <p:spPr>
              <a:xfrm>
                <a:off x="9012514"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75" name="Rectangle 74">
                <a:extLst>
                  <a:ext uri="{FF2B5EF4-FFF2-40B4-BE49-F238E27FC236}">
                    <a16:creationId xmlns:a16="http://schemas.microsoft.com/office/drawing/2014/main" id="{499D11FB-40F1-4D50-B47A-F424FE0B9FD4}"/>
                  </a:ext>
                </a:extLst>
              </p:cNvPr>
              <p:cNvSpPr/>
              <p:nvPr/>
            </p:nvSpPr>
            <p:spPr>
              <a:xfrm>
                <a:off x="9631079"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5" name="Group 4">
            <a:extLst>
              <a:ext uri="{FF2B5EF4-FFF2-40B4-BE49-F238E27FC236}">
                <a16:creationId xmlns:a16="http://schemas.microsoft.com/office/drawing/2014/main" id="{322D0E85-7B5B-38CD-B22B-83BAD52D7FEC}"/>
              </a:ext>
            </a:extLst>
          </p:cNvPr>
          <p:cNvGrpSpPr/>
          <p:nvPr/>
        </p:nvGrpSpPr>
        <p:grpSpPr>
          <a:xfrm>
            <a:off x="845190" y="4435184"/>
            <a:ext cx="9282421" cy="1154017"/>
            <a:chOff x="1073512" y="7391973"/>
            <a:chExt cx="15470702" cy="1923361"/>
          </a:xfrm>
        </p:grpSpPr>
        <p:sp>
          <p:nvSpPr>
            <p:cNvPr id="76" name="Rectangle: Rounded Corners 75">
              <a:extLst>
                <a:ext uri="{FF2B5EF4-FFF2-40B4-BE49-F238E27FC236}">
                  <a16:creationId xmlns:a16="http://schemas.microsoft.com/office/drawing/2014/main" id="{57B756D3-1284-8F94-8691-EF2C5DCC7CED}"/>
                </a:ext>
              </a:extLst>
            </p:cNvPr>
            <p:cNvSpPr/>
            <p:nvPr/>
          </p:nvSpPr>
          <p:spPr>
            <a:xfrm>
              <a:off x="1073512"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0</a:t>
              </a:r>
            </a:p>
          </p:txBody>
        </p:sp>
        <p:sp>
          <p:nvSpPr>
            <p:cNvPr id="79" name="Rectangle: Rounded Corners 78">
              <a:extLst>
                <a:ext uri="{FF2B5EF4-FFF2-40B4-BE49-F238E27FC236}">
                  <a16:creationId xmlns:a16="http://schemas.microsoft.com/office/drawing/2014/main" id="{8B72D4CF-831E-94DB-89B8-7539054EECC1}"/>
                </a:ext>
              </a:extLst>
            </p:cNvPr>
            <p:cNvSpPr/>
            <p:nvPr/>
          </p:nvSpPr>
          <p:spPr>
            <a:xfrm>
              <a:off x="5062345"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1</a:t>
              </a:r>
            </a:p>
          </p:txBody>
        </p:sp>
        <p:sp>
          <p:nvSpPr>
            <p:cNvPr id="84" name="Rectangle: Rounded Corners 83">
              <a:extLst>
                <a:ext uri="{FF2B5EF4-FFF2-40B4-BE49-F238E27FC236}">
                  <a16:creationId xmlns:a16="http://schemas.microsoft.com/office/drawing/2014/main" id="{7DCB1EAA-8031-4A70-1F66-357DFBCBD403}"/>
                </a:ext>
              </a:extLst>
            </p:cNvPr>
            <p:cNvSpPr/>
            <p:nvPr/>
          </p:nvSpPr>
          <p:spPr>
            <a:xfrm>
              <a:off x="9051177"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2</a:t>
              </a:r>
            </a:p>
          </p:txBody>
        </p:sp>
        <p:sp>
          <p:nvSpPr>
            <p:cNvPr id="89" name="Rectangle: Rounded Corners 88">
              <a:extLst>
                <a:ext uri="{FF2B5EF4-FFF2-40B4-BE49-F238E27FC236}">
                  <a16:creationId xmlns:a16="http://schemas.microsoft.com/office/drawing/2014/main" id="{9294D0EF-A864-4654-78BC-F354C7B69DEB}"/>
                </a:ext>
              </a:extLst>
            </p:cNvPr>
            <p:cNvSpPr/>
            <p:nvPr/>
          </p:nvSpPr>
          <p:spPr>
            <a:xfrm>
              <a:off x="13040011"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3</a:t>
              </a:r>
            </a:p>
          </p:txBody>
        </p:sp>
      </p:grpSp>
      <p:sp>
        <p:nvSpPr>
          <p:cNvPr id="93" name="Rectangle: Rounded Corners 92">
            <a:extLst>
              <a:ext uri="{FF2B5EF4-FFF2-40B4-BE49-F238E27FC236}">
                <a16:creationId xmlns:a16="http://schemas.microsoft.com/office/drawing/2014/main" id="{7763A0F0-4986-0957-6892-A7ED19C1E1AE}"/>
              </a:ext>
            </a:extLst>
          </p:cNvPr>
          <p:cNvSpPr/>
          <p:nvPr/>
        </p:nvSpPr>
        <p:spPr>
          <a:xfrm>
            <a:off x="2999773" y="1737016"/>
            <a:ext cx="1026392" cy="1185770"/>
          </a:xfrm>
          <a:prstGeom prst="round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2" fontAlgn="base">
              <a:spcBef>
                <a:spcPct val="0"/>
              </a:spcBef>
              <a:spcAft>
                <a:spcPct val="0"/>
              </a:spcAft>
              <a:buClrTx/>
            </a:pPr>
            <a:endParaRPr lang="en-US" sz="1080" kern="1200">
              <a:solidFill>
                <a:srgbClr val="FFFFFF"/>
              </a:solidFill>
              <a:latin typeface="Trebuchet MS"/>
            </a:endParaRPr>
          </a:p>
        </p:txBody>
      </p:sp>
      <p:sp>
        <p:nvSpPr>
          <p:cNvPr id="94" name="Rectangle 93">
            <a:extLst>
              <a:ext uri="{FF2B5EF4-FFF2-40B4-BE49-F238E27FC236}">
                <a16:creationId xmlns:a16="http://schemas.microsoft.com/office/drawing/2014/main" id="{52232568-A000-BDC5-0311-8BF2FDBB2B89}"/>
              </a:ext>
            </a:extLst>
          </p:cNvPr>
          <p:cNvSpPr/>
          <p:nvPr/>
        </p:nvSpPr>
        <p:spPr>
          <a:xfrm>
            <a:off x="1203375" y="3994021"/>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95" name="Rectangle 94">
            <a:extLst>
              <a:ext uri="{FF2B5EF4-FFF2-40B4-BE49-F238E27FC236}">
                <a16:creationId xmlns:a16="http://schemas.microsoft.com/office/drawing/2014/main" id="{905C1C91-3269-B4E4-F283-BB7E707FB29B}"/>
              </a:ext>
            </a:extLst>
          </p:cNvPr>
          <p:cNvSpPr/>
          <p:nvPr/>
        </p:nvSpPr>
        <p:spPr>
          <a:xfrm>
            <a:off x="5979950" y="3994021"/>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96" name="Rectangle 95">
            <a:extLst>
              <a:ext uri="{FF2B5EF4-FFF2-40B4-BE49-F238E27FC236}">
                <a16:creationId xmlns:a16="http://schemas.microsoft.com/office/drawing/2014/main" id="{BF9C9A6A-506F-6E22-64A2-1BB0226F9C94}"/>
              </a:ext>
            </a:extLst>
          </p:cNvPr>
          <p:cNvSpPr/>
          <p:nvPr/>
        </p:nvSpPr>
        <p:spPr>
          <a:xfrm>
            <a:off x="3596675" y="3994020"/>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97" name="Rectangle 96">
            <a:extLst>
              <a:ext uri="{FF2B5EF4-FFF2-40B4-BE49-F238E27FC236}">
                <a16:creationId xmlns:a16="http://schemas.microsoft.com/office/drawing/2014/main" id="{8148C688-1C82-39BB-FD36-2533D426DB76}"/>
              </a:ext>
            </a:extLst>
          </p:cNvPr>
          <p:cNvSpPr/>
          <p:nvPr/>
        </p:nvSpPr>
        <p:spPr>
          <a:xfrm>
            <a:off x="8373249" y="3994020"/>
            <a:ext cx="371139" cy="37113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98" name="TextBox 97">
            <a:extLst>
              <a:ext uri="{FF2B5EF4-FFF2-40B4-BE49-F238E27FC236}">
                <a16:creationId xmlns:a16="http://schemas.microsoft.com/office/drawing/2014/main" id="{2FFFD0E1-F771-BD6E-BC90-4CC99710C8F1}"/>
              </a:ext>
            </a:extLst>
          </p:cNvPr>
          <p:cNvSpPr txBox="1"/>
          <p:nvPr/>
        </p:nvSpPr>
        <p:spPr>
          <a:xfrm>
            <a:off x="6820168" y="4033062"/>
            <a:ext cx="652795"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C00000"/>
                </a:solidFill>
                <a:latin typeface="Trebuchet MS" panose="020B0603020202020204" pitchFamily="34" charset="0"/>
              </a:rPr>
              <a:t>idle</a:t>
            </a:r>
          </a:p>
        </p:txBody>
      </p:sp>
      <p:sp>
        <p:nvSpPr>
          <p:cNvPr id="99" name="TextBox 98">
            <a:extLst>
              <a:ext uri="{FF2B5EF4-FFF2-40B4-BE49-F238E27FC236}">
                <a16:creationId xmlns:a16="http://schemas.microsoft.com/office/drawing/2014/main" id="{DD80ECD7-91B6-B9C4-4690-8DF760BA4E51}"/>
              </a:ext>
            </a:extLst>
          </p:cNvPr>
          <p:cNvSpPr txBox="1"/>
          <p:nvPr/>
        </p:nvSpPr>
        <p:spPr>
          <a:xfrm>
            <a:off x="2077761" y="4033062"/>
            <a:ext cx="652795"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C00000"/>
                </a:solidFill>
                <a:latin typeface="Trebuchet MS" panose="020B0603020202020204" pitchFamily="34" charset="0"/>
              </a:rPr>
              <a:t>idle</a:t>
            </a:r>
          </a:p>
        </p:txBody>
      </p:sp>
      <p:sp>
        <p:nvSpPr>
          <p:cNvPr id="100" name="TextBox 99">
            <a:extLst>
              <a:ext uri="{FF2B5EF4-FFF2-40B4-BE49-F238E27FC236}">
                <a16:creationId xmlns:a16="http://schemas.microsoft.com/office/drawing/2014/main" id="{B5A35150-A470-06C5-616F-AA0E09CE1525}"/>
              </a:ext>
            </a:extLst>
          </p:cNvPr>
          <p:cNvSpPr txBox="1"/>
          <p:nvPr/>
        </p:nvSpPr>
        <p:spPr>
          <a:xfrm>
            <a:off x="9230859" y="4031860"/>
            <a:ext cx="652795"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C00000"/>
                </a:solidFill>
                <a:latin typeface="Trebuchet MS" panose="020B0603020202020204" pitchFamily="34" charset="0"/>
              </a:rPr>
              <a:t>idle</a:t>
            </a:r>
          </a:p>
        </p:txBody>
      </p:sp>
      <p:sp>
        <p:nvSpPr>
          <p:cNvPr id="101" name="TextBox 100">
            <a:extLst>
              <a:ext uri="{FF2B5EF4-FFF2-40B4-BE49-F238E27FC236}">
                <a16:creationId xmlns:a16="http://schemas.microsoft.com/office/drawing/2014/main" id="{1AEC7F21-4C3A-A7D5-C1DF-CB9286596099}"/>
              </a:ext>
            </a:extLst>
          </p:cNvPr>
          <p:cNvSpPr txBox="1"/>
          <p:nvPr/>
        </p:nvSpPr>
        <p:spPr>
          <a:xfrm>
            <a:off x="4488452" y="4031860"/>
            <a:ext cx="652795"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C00000"/>
                </a:solidFill>
                <a:latin typeface="Trebuchet MS" panose="020B0603020202020204" pitchFamily="34" charset="0"/>
              </a:rPr>
              <a:t>idle</a:t>
            </a:r>
          </a:p>
        </p:txBody>
      </p:sp>
    </p:spTree>
    <p:extLst>
      <p:ext uri="{BB962C8B-B14F-4D97-AF65-F5344CB8AC3E}">
        <p14:creationId xmlns:p14="http://schemas.microsoft.com/office/powerpoint/2010/main" val="1055077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Single-Stream Execution</a:t>
            </a:r>
          </a:p>
        </p:txBody>
      </p:sp>
      <p:cxnSp>
        <p:nvCxnSpPr>
          <p:cNvPr id="47" name="Straight Arrow Connector 46">
            <a:extLst>
              <a:ext uri="{FF2B5EF4-FFF2-40B4-BE49-F238E27FC236}">
                <a16:creationId xmlns:a16="http://schemas.microsoft.com/office/drawing/2014/main" id="{81A41500-3266-4EB7-7607-3391C9713AEE}"/>
              </a:ext>
            </a:extLst>
          </p:cNvPr>
          <p:cNvCxnSpPr/>
          <p:nvPr/>
        </p:nvCxnSpPr>
        <p:spPr>
          <a:xfrm>
            <a:off x="6780574" y="3266798"/>
            <a:ext cx="742278" cy="0"/>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DB02083-5851-0FBF-2141-8CD695CCEA14}"/>
              </a:ext>
            </a:extLst>
          </p:cNvPr>
          <p:cNvSpPr txBox="1"/>
          <p:nvPr/>
        </p:nvSpPr>
        <p:spPr>
          <a:xfrm>
            <a:off x="6611143" y="3267145"/>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00" dirty="0">
                <a:solidFill>
                  <a:schemeClr val="bg1"/>
                </a:solidFill>
                <a:latin typeface="Trebuchet MS" panose="020B0603020202020204" pitchFamily="34" charset="0"/>
              </a:rPr>
              <a:t>Tile N</a:t>
            </a:r>
          </a:p>
        </p:txBody>
      </p:sp>
      <p:cxnSp>
        <p:nvCxnSpPr>
          <p:cNvPr id="49" name="Straight Arrow Connector 48">
            <a:extLst>
              <a:ext uri="{FF2B5EF4-FFF2-40B4-BE49-F238E27FC236}">
                <a16:creationId xmlns:a16="http://schemas.microsoft.com/office/drawing/2014/main" id="{A01461BA-7F32-C9F5-57F9-BEB02D11154E}"/>
              </a:ext>
            </a:extLst>
          </p:cNvPr>
          <p:cNvCxnSpPr>
            <a:cxnSpLocks/>
          </p:cNvCxnSpPr>
          <p:nvPr/>
        </p:nvCxnSpPr>
        <p:spPr>
          <a:xfrm flipV="1">
            <a:off x="7643041" y="2056434"/>
            <a:ext cx="0" cy="1113417"/>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01C7736-F4A2-E12C-2E52-D8971876F110}"/>
              </a:ext>
            </a:extLst>
          </p:cNvPr>
          <p:cNvSpPr txBox="1"/>
          <p:nvPr/>
        </p:nvSpPr>
        <p:spPr>
          <a:xfrm>
            <a:off x="7338856" y="2455887"/>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00" dirty="0">
                <a:solidFill>
                  <a:schemeClr val="bg1"/>
                </a:solidFill>
                <a:latin typeface="Trebuchet MS" panose="020B0603020202020204" pitchFamily="34" charset="0"/>
              </a:rPr>
              <a:t>Tile M</a:t>
            </a:r>
          </a:p>
        </p:txBody>
      </p:sp>
      <p:grpSp>
        <p:nvGrpSpPr>
          <p:cNvPr id="51" name="Group 50">
            <a:extLst>
              <a:ext uri="{FF2B5EF4-FFF2-40B4-BE49-F238E27FC236}">
                <a16:creationId xmlns:a16="http://schemas.microsoft.com/office/drawing/2014/main" id="{D425281D-4A3B-7E8C-C5B6-08D25A3FE74B}"/>
              </a:ext>
            </a:extLst>
          </p:cNvPr>
          <p:cNvGrpSpPr/>
          <p:nvPr/>
        </p:nvGrpSpPr>
        <p:grpSpPr>
          <a:xfrm>
            <a:off x="2961161" y="1789450"/>
            <a:ext cx="1081144" cy="1028101"/>
            <a:chOff x="3913093" y="7080875"/>
            <a:chExt cx="1801906" cy="1713501"/>
          </a:xfrm>
        </p:grpSpPr>
        <p:grpSp>
          <p:nvGrpSpPr>
            <p:cNvPr id="52" name="Group 51">
              <a:extLst>
                <a:ext uri="{FF2B5EF4-FFF2-40B4-BE49-F238E27FC236}">
                  <a16:creationId xmlns:a16="http://schemas.microsoft.com/office/drawing/2014/main" id="{3164039E-1AC2-D299-E540-8867738B172D}"/>
                </a:ext>
              </a:extLst>
            </p:cNvPr>
            <p:cNvGrpSpPr/>
            <p:nvPr/>
          </p:nvGrpSpPr>
          <p:grpSpPr>
            <a:xfrm>
              <a:off x="4195481" y="7557246"/>
              <a:ext cx="1237131" cy="1237130"/>
              <a:chOff x="2111187" y="7261411"/>
              <a:chExt cx="1237131" cy="1237130"/>
            </a:xfrm>
          </p:grpSpPr>
          <p:sp>
            <p:nvSpPr>
              <p:cNvPr id="54" name="Rectangle 53">
                <a:extLst>
                  <a:ext uri="{FF2B5EF4-FFF2-40B4-BE49-F238E27FC236}">
                    <a16:creationId xmlns:a16="http://schemas.microsoft.com/office/drawing/2014/main" id="{B1224754-BD2D-1DFD-DA7F-49D54BF53DC4}"/>
                  </a:ext>
                </a:extLst>
              </p:cNvPr>
              <p:cNvSpPr/>
              <p:nvPr/>
            </p:nvSpPr>
            <p:spPr>
              <a:xfrm>
                <a:off x="2111188"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55" name="Rectangle 54">
                <a:extLst>
                  <a:ext uri="{FF2B5EF4-FFF2-40B4-BE49-F238E27FC236}">
                    <a16:creationId xmlns:a16="http://schemas.microsoft.com/office/drawing/2014/main" id="{1BF50194-C88D-2DD5-B7A9-6A33108DFF93}"/>
                  </a:ext>
                </a:extLst>
              </p:cNvPr>
              <p:cNvSpPr/>
              <p:nvPr/>
            </p:nvSpPr>
            <p:spPr>
              <a:xfrm>
                <a:off x="2111187"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56" name="Rectangle 55">
                <a:extLst>
                  <a:ext uri="{FF2B5EF4-FFF2-40B4-BE49-F238E27FC236}">
                    <a16:creationId xmlns:a16="http://schemas.microsoft.com/office/drawing/2014/main" id="{B0646FF6-7965-9D86-3B2B-3E99E12941E5}"/>
                  </a:ext>
                </a:extLst>
              </p:cNvPr>
              <p:cNvSpPr/>
              <p:nvPr/>
            </p:nvSpPr>
            <p:spPr>
              <a:xfrm>
                <a:off x="2729753"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57" name="Rectangle 56">
                <a:extLst>
                  <a:ext uri="{FF2B5EF4-FFF2-40B4-BE49-F238E27FC236}">
                    <a16:creationId xmlns:a16="http://schemas.microsoft.com/office/drawing/2014/main" id="{404A4F3A-D74E-4C20-E3FE-ABFE24D608D2}"/>
                  </a:ext>
                </a:extLst>
              </p:cNvPr>
              <p:cNvSpPr/>
              <p:nvPr/>
            </p:nvSpPr>
            <p:spPr>
              <a:xfrm>
                <a:off x="2729752"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grpSp>
        <p:sp>
          <p:nvSpPr>
            <p:cNvPr id="53" name="TextBox 52">
              <a:extLst>
                <a:ext uri="{FF2B5EF4-FFF2-40B4-BE49-F238E27FC236}">
                  <a16:creationId xmlns:a16="http://schemas.microsoft.com/office/drawing/2014/main" id="{0939977D-8464-A942-B8FE-9D9DF4714DD1}"/>
                </a:ext>
              </a:extLst>
            </p:cNvPr>
            <p:cNvSpPr txBox="1"/>
            <p:nvPr/>
          </p:nvSpPr>
          <p:spPr>
            <a:xfrm>
              <a:off x="3913093"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40" dirty="0">
                  <a:solidFill>
                    <a:schemeClr val="bg1"/>
                  </a:solidFill>
                  <a:latin typeface="Trebuchet MS" panose="020B0603020202020204" pitchFamily="34" charset="0"/>
                </a:rPr>
                <a:t>GEMM 0</a:t>
              </a:r>
            </a:p>
          </p:txBody>
        </p:sp>
      </p:grpSp>
      <p:grpSp>
        <p:nvGrpSpPr>
          <p:cNvPr id="58" name="Group 57">
            <a:extLst>
              <a:ext uri="{FF2B5EF4-FFF2-40B4-BE49-F238E27FC236}">
                <a16:creationId xmlns:a16="http://schemas.microsoft.com/office/drawing/2014/main" id="{9A3C72FB-6965-FADB-73BD-8356A3ABF068}"/>
              </a:ext>
            </a:extLst>
          </p:cNvPr>
          <p:cNvGrpSpPr/>
          <p:nvPr/>
        </p:nvGrpSpPr>
        <p:grpSpPr>
          <a:xfrm>
            <a:off x="4770014" y="1789449"/>
            <a:ext cx="1113417" cy="1028101"/>
            <a:chOff x="7950023" y="2125849"/>
            <a:chExt cx="1855695" cy="1713501"/>
          </a:xfrm>
        </p:grpSpPr>
        <p:sp>
          <p:nvSpPr>
            <p:cNvPr id="59" name="TextBox 58">
              <a:extLst>
                <a:ext uri="{FF2B5EF4-FFF2-40B4-BE49-F238E27FC236}">
                  <a16:creationId xmlns:a16="http://schemas.microsoft.com/office/drawing/2014/main" id="{C1F15D54-5999-1228-1654-D9E5B4C826F5}"/>
                </a:ext>
              </a:extLst>
            </p:cNvPr>
            <p:cNvSpPr txBox="1"/>
            <p:nvPr/>
          </p:nvSpPr>
          <p:spPr>
            <a:xfrm>
              <a:off x="7976916" y="2125849"/>
              <a:ext cx="1801907"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40" dirty="0">
                  <a:solidFill>
                    <a:schemeClr val="bg1"/>
                  </a:solidFill>
                  <a:latin typeface="Trebuchet MS" panose="020B0603020202020204" pitchFamily="34" charset="0"/>
                </a:rPr>
                <a:t>GEMM 1</a:t>
              </a:r>
            </a:p>
          </p:txBody>
        </p:sp>
        <p:grpSp>
          <p:nvGrpSpPr>
            <p:cNvPr id="60" name="Group 59">
              <a:extLst>
                <a:ext uri="{FF2B5EF4-FFF2-40B4-BE49-F238E27FC236}">
                  <a16:creationId xmlns:a16="http://schemas.microsoft.com/office/drawing/2014/main" id="{103F08EE-295B-F5D9-0972-EEBA6201EFAD}"/>
                </a:ext>
              </a:extLst>
            </p:cNvPr>
            <p:cNvGrpSpPr/>
            <p:nvPr/>
          </p:nvGrpSpPr>
          <p:grpSpPr>
            <a:xfrm>
              <a:off x="7950023" y="2602220"/>
              <a:ext cx="1855695" cy="1237130"/>
              <a:chOff x="7950023" y="2602220"/>
              <a:chExt cx="1855695" cy="1237130"/>
            </a:xfrm>
          </p:grpSpPr>
          <p:sp>
            <p:nvSpPr>
              <p:cNvPr id="61" name="Rectangle 60">
                <a:extLst>
                  <a:ext uri="{FF2B5EF4-FFF2-40B4-BE49-F238E27FC236}">
                    <a16:creationId xmlns:a16="http://schemas.microsoft.com/office/drawing/2014/main" id="{1E14F399-C5C8-63B3-DFB5-6799B363C26E}"/>
                  </a:ext>
                </a:extLst>
              </p:cNvPr>
              <p:cNvSpPr/>
              <p:nvPr/>
            </p:nvSpPr>
            <p:spPr>
              <a:xfrm>
                <a:off x="7950024"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62" name="Rectangle 61">
                <a:extLst>
                  <a:ext uri="{FF2B5EF4-FFF2-40B4-BE49-F238E27FC236}">
                    <a16:creationId xmlns:a16="http://schemas.microsoft.com/office/drawing/2014/main" id="{3F97BDA0-326E-53A1-4A1D-D4989DC9A88F}"/>
                  </a:ext>
                </a:extLst>
              </p:cNvPr>
              <p:cNvSpPr/>
              <p:nvPr/>
            </p:nvSpPr>
            <p:spPr>
              <a:xfrm>
                <a:off x="7950023"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sp>
            <p:nvSpPr>
              <p:cNvPr id="63" name="Rectangle 62">
                <a:extLst>
                  <a:ext uri="{FF2B5EF4-FFF2-40B4-BE49-F238E27FC236}">
                    <a16:creationId xmlns:a16="http://schemas.microsoft.com/office/drawing/2014/main" id="{955AE365-6A34-F27A-DD20-FBF9918E21A6}"/>
                  </a:ext>
                </a:extLst>
              </p:cNvPr>
              <p:cNvSpPr/>
              <p:nvPr/>
            </p:nvSpPr>
            <p:spPr>
              <a:xfrm>
                <a:off x="8568589"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64" name="Rectangle 63">
                <a:extLst>
                  <a:ext uri="{FF2B5EF4-FFF2-40B4-BE49-F238E27FC236}">
                    <a16:creationId xmlns:a16="http://schemas.microsoft.com/office/drawing/2014/main" id="{7A7361F3-0327-9424-FBEB-746AB35222BF}"/>
                  </a:ext>
                </a:extLst>
              </p:cNvPr>
              <p:cNvSpPr/>
              <p:nvPr/>
            </p:nvSpPr>
            <p:spPr>
              <a:xfrm>
                <a:off x="8568588"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4</a:t>
                </a:r>
              </a:p>
            </p:txBody>
          </p:sp>
          <p:sp>
            <p:nvSpPr>
              <p:cNvPr id="65" name="Rectangle 64">
                <a:extLst>
                  <a:ext uri="{FF2B5EF4-FFF2-40B4-BE49-F238E27FC236}">
                    <a16:creationId xmlns:a16="http://schemas.microsoft.com/office/drawing/2014/main" id="{39716220-A688-B005-06C1-6B6ADECF4C0A}"/>
                  </a:ext>
                </a:extLst>
              </p:cNvPr>
              <p:cNvSpPr/>
              <p:nvPr/>
            </p:nvSpPr>
            <p:spPr>
              <a:xfrm>
                <a:off x="9187153"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66" name="Rectangle 65">
                <a:extLst>
                  <a:ext uri="{FF2B5EF4-FFF2-40B4-BE49-F238E27FC236}">
                    <a16:creationId xmlns:a16="http://schemas.microsoft.com/office/drawing/2014/main" id="{FA293887-0070-A446-630B-781DB89CF744}"/>
                  </a:ext>
                </a:extLst>
              </p:cNvPr>
              <p:cNvSpPr/>
              <p:nvPr/>
            </p:nvSpPr>
            <p:spPr>
              <a:xfrm>
                <a:off x="9187152"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5</a:t>
                </a:r>
              </a:p>
            </p:txBody>
          </p:sp>
        </p:grpSp>
      </p:grpSp>
      <p:grpSp>
        <p:nvGrpSpPr>
          <p:cNvPr id="67" name="Group 66">
            <a:extLst>
              <a:ext uri="{FF2B5EF4-FFF2-40B4-BE49-F238E27FC236}">
                <a16:creationId xmlns:a16="http://schemas.microsoft.com/office/drawing/2014/main" id="{15FA7B8C-42C5-AFD4-7324-B717FA148221}"/>
              </a:ext>
            </a:extLst>
          </p:cNvPr>
          <p:cNvGrpSpPr/>
          <p:nvPr/>
        </p:nvGrpSpPr>
        <p:grpSpPr>
          <a:xfrm>
            <a:off x="6611143" y="1789450"/>
            <a:ext cx="1081144" cy="1399240"/>
            <a:chOff x="8730129" y="7080875"/>
            <a:chExt cx="1801906" cy="2332066"/>
          </a:xfrm>
        </p:grpSpPr>
        <p:sp>
          <p:nvSpPr>
            <p:cNvPr id="68" name="TextBox 67">
              <a:extLst>
                <a:ext uri="{FF2B5EF4-FFF2-40B4-BE49-F238E27FC236}">
                  <a16:creationId xmlns:a16="http://schemas.microsoft.com/office/drawing/2014/main" id="{557A2374-C9B4-138B-DB6A-3FD7BAF7F167}"/>
                </a:ext>
              </a:extLst>
            </p:cNvPr>
            <p:cNvSpPr txBox="1"/>
            <p:nvPr/>
          </p:nvSpPr>
          <p:spPr>
            <a:xfrm>
              <a:off x="8730129"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40" dirty="0">
                  <a:solidFill>
                    <a:schemeClr val="bg1"/>
                  </a:solidFill>
                  <a:latin typeface="Trebuchet MS" panose="020B0603020202020204" pitchFamily="34" charset="0"/>
                </a:rPr>
                <a:t>GEMM 2</a:t>
              </a:r>
            </a:p>
          </p:txBody>
        </p:sp>
        <p:grpSp>
          <p:nvGrpSpPr>
            <p:cNvPr id="69" name="Group 68">
              <a:extLst>
                <a:ext uri="{FF2B5EF4-FFF2-40B4-BE49-F238E27FC236}">
                  <a16:creationId xmlns:a16="http://schemas.microsoft.com/office/drawing/2014/main" id="{FC632424-64A1-C436-5ACB-B8E008FCA716}"/>
                </a:ext>
              </a:extLst>
            </p:cNvPr>
            <p:cNvGrpSpPr/>
            <p:nvPr/>
          </p:nvGrpSpPr>
          <p:grpSpPr>
            <a:xfrm>
              <a:off x="9012514" y="7557246"/>
              <a:ext cx="1237134" cy="1855695"/>
              <a:chOff x="9012514" y="7557246"/>
              <a:chExt cx="1237134" cy="1855695"/>
            </a:xfrm>
          </p:grpSpPr>
          <p:sp>
            <p:nvSpPr>
              <p:cNvPr id="70" name="Rectangle 69">
                <a:extLst>
                  <a:ext uri="{FF2B5EF4-FFF2-40B4-BE49-F238E27FC236}">
                    <a16:creationId xmlns:a16="http://schemas.microsoft.com/office/drawing/2014/main" id="{64936CBE-3A19-1121-88DD-0FF0913FA90C}"/>
                  </a:ext>
                </a:extLst>
              </p:cNvPr>
              <p:cNvSpPr/>
              <p:nvPr/>
            </p:nvSpPr>
            <p:spPr>
              <a:xfrm>
                <a:off x="9012518"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71" name="Rectangle 70">
                <a:extLst>
                  <a:ext uri="{FF2B5EF4-FFF2-40B4-BE49-F238E27FC236}">
                    <a16:creationId xmlns:a16="http://schemas.microsoft.com/office/drawing/2014/main" id="{C023303D-17F0-6A2E-7AC4-71FCFEC68DD0}"/>
                  </a:ext>
                </a:extLst>
              </p:cNvPr>
              <p:cNvSpPr/>
              <p:nvPr/>
            </p:nvSpPr>
            <p:spPr>
              <a:xfrm>
                <a:off x="9012517"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72" name="Rectangle 71">
                <a:extLst>
                  <a:ext uri="{FF2B5EF4-FFF2-40B4-BE49-F238E27FC236}">
                    <a16:creationId xmlns:a16="http://schemas.microsoft.com/office/drawing/2014/main" id="{6E65ED93-242A-D888-33DE-898CC006075F}"/>
                  </a:ext>
                </a:extLst>
              </p:cNvPr>
              <p:cNvSpPr/>
              <p:nvPr/>
            </p:nvSpPr>
            <p:spPr>
              <a:xfrm>
                <a:off x="9631083"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73" name="Rectangle 72">
                <a:extLst>
                  <a:ext uri="{FF2B5EF4-FFF2-40B4-BE49-F238E27FC236}">
                    <a16:creationId xmlns:a16="http://schemas.microsoft.com/office/drawing/2014/main" id="{2CA38CC1-5FBA-4604-9574-7CC8E0983C25}"/>
                  </a:ext>
                </a:extLst>
              </p:cNvPr>
              <p:cNvSpPr/>
              <p:nvPr/>
            </p:nvSpPr>
            <p:spPr>
              <a:xfrm>
                <a:off x="9631082"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sp>
            <p:nvSpPr>
              <p:cNvPr id="74" name="Rectangle 73">
                <a:extLst>
                  <a:ext uri="{FF2B5EF4-FFF2-40B4-BE49-F238E27FC236}">
                    <a16:creationId xmlns:a16="http://schemas.microsoft.com/office/drawing/2014/main" id="{B1DED891-40B9-E413-36D4-7D5DDC076CC9}"/>
                  </a:ext>
                </a:extLst>
              </p:cNvPr>
              <p:cNvSpPr/>
              <p:nvPr/>
            </p:nvSpPr>
            <p:spPr>
              <a:xfrm>
                <a:off x="9012514"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4</a:t>
                </a:r>
              </a:p>
            </p:txBody>
          </p:sp>
          <p:sp>
            <p:nvSpPr>
              <p:cNvPr id="75" name="Rectangle 74">
                <a:extLst>
                  <a:ext uri="{FF2B5EF4-FFF2-40B4-BE49-F238E27FC236}">
                    <a16:creationId xmlns:a16="http://schemas.microsoft.com/office/drawing/2014/main" id="{499D11FB-40F1-4D50-B47A-F424FE0B9FD4}"/>
                  </a:ext>
                </a:extLst>
              </p:cNvPr>
              <p:cNvSpPr/>
              <p:nvPr/>
            </p:nvSpPr>
            <p:spPr>
              <a:xfrm>
                <a:off x="9631079"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5</a:t>
                </a:r>
              </a:p>
            </p:txBody>
          </p:sp>
        </p:grpSp>
      </p:grpSp>
      <p:grpSp>
        <p:nvGrpSpPr>
          <p:cNvPr id="5" name="Group 4">
            <a:extLst>
              <a:ext uri="{FF2B5EF4-FFF2-40B4-BE49-F238E27FC236}">
                <a16:creationId xmlns:a16="http://schemas.microsoft.com/office/drawing/2014/main" id="{322D0E85-7B5B-38CD-B22B-83BAD52D7FEC}"/>
              </a:ext>
            </a:extLst>
          </p:cNvPr>
          <p:cNvGrpSpPr/>
          <p:nvPr/>
        </p:nvGrpSpPr>
        <p:grpSpPr>
          <a:xfrm>
            <a:off x="845190" y="4435184"/>
            <a:ext cx="9282421" cy="1154017"/>
            <a:chOff x="1073512" y="7391973"/>
            <a:chExt cx="15470702" cy="1923361"/>
          </a:xfrm>
        </p:grpSpPr>
        <p:sp>
          <p:nvSpPr>
            <p:cNvPr id="76" name="Rectangle: Rounded Corners 75">
              <a:extLst>
                <a:ext uri="{FF2B5EF4-FFF2-40B4-BE49-F238E27FC236}">
                  <a16:creationId xmlns:a16="http://schemas.microsoft.com/office/drawing/2014/main" id="{57B756D3-1284-8F94-8691-EF2C5DCC7CED}"/>
                </a:ext>
              </a:extLst>
            </p:cNvPr>
            <p:cNvSpPr/>
            <p:nvPr/>
          </p:nvSpPr>
          <p:spPr>
            <a:xfrm>
              <a:off x="1073512"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80" dirty="0">
                  <a:solidFill>
                    <a:schemeClr val="tx1"/>
                  </a:solidFill>
                </a:rPr>
                <a:t>SM 0</a:t>
              </a:r>
            </a:p>
          </p:txBody>
        </p:sp>
        <p:sp>
          <p:nvSpPr>
            <p:cNvPr id="79" name="Rectangle: Rounded Corners 78">
              <a:extLst>
                <a:ext uri="{FF2B5EF4-FFF2-40B4-BE49-F238E27FC236}">
                  <a16:creationId xmlns:a16="http://schemas.microsoft.com/office/drawing/2014/main" id="{8B72D4CF-831E-94DB-89B8-7539054EECC1}"/>
                </a:ext>
              </a:extLst>
            </p:cNvPr>
            <p:cNvSpPr/>
            <p:nvPr/>
          </p:nvSpPr>
          <p:spPr>
            <a:xfrm>
              <a:off x="5062345"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80" dirty="0">
                  <a:solidFill>
                    <a:schemeClr val="tx1"/>
                  </a:solidFill>
                </a:rPr>
                <a:t>SM 1</a:t>
              </a:r>
            </a:p>
          </p:txBody>
        </p:sp>
        <p:sp>
          <p:nvSpPr>
            <p:cNvPr id="84" name="Rectangle: Rounded Corners 83">
              <a:extLst>
                <a:ext uri="{FF2B5EF4-FFF2-40B4-BE49-F238E27FC236}">
                  <a16:creationId xmlns:a16="http://schemas.microsoft.com/office/drawing/2014/main" id="{7DCB1EAA-8031-4A70-1F66-357DFBCBD403}"/>
                </a:ext>
              </a:extLst>
            </p:cNvPr>
            <p:cNvSpPr/>
            <p:nvPr/>
          </p:nvSpPr>
          <p:spPr>
            <a:xfrm>
              <a:off x="9051177"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80" dirty="0">
                  <a:solidFill>
                    <a:schemeClr val="tx1"/>
                  </a:solidFill>
                </a:rPr>
                <a:t>SM 2</a:t>
              </a:r>
            </a:p>
          </p:txBody>
        </p:sp>
        <p:sp>
          <p:nvSpPr>
            <p:cNvPr id="89" name="Rectangle: Rounded Corners 88">
              <a:extLst>
                <a:ext uri="{FF2B5EF4-FFF2-40B4-BE49-F238E27FC236}">
                  <a16:creationId xmlns:a16="http://schemas.microsoft.com/office/drawing/2014/main" id="{9294D0EF-A864-4654-78BC-F354C7B69DEB}"/>
                </a:ext>
              </a:extLst>
            </p:cNvPr>
            <p:cNvSpPr/>
            <p:nvPr/>
          </p:nvSpPr>
          <p:spPr>
            <a:xfrm>
              <a:off x="13040011"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80" dirty="0">
                  <a:solidFill>
                    <a:schemeClr val="tx1"/>
                  </a:solidFill>
                </a:rPr>
                <a:t>SM 3</a:t>
              </a:r>
            </a:p>
          </p:txBody>
        </p:sp>
      </p:grpSp>
      <p:sp>
        <p:nvSpPr>
          <p:cNvPr id="93" name="Rectangle: Rounded Corners 92">
            <a:extLst>
              <a:ext uri="{FF2B5EF4-FFF2-40B4-BE49-F238E27FC236}">
                <a16:creationId xmlns:a16="http://schemas.microsoft.com/office/drawing/2014/main" id="{7763A0F0-4986-0957-6892-A7ED19C1E1AE}"/>
              </a:ext>
            </a:extLst>
          </p:cNvPr>
          <p:cNvSpPr/>
          <p:nvPr/>
        </p:nvSpPr>
        <p:spPr>
          <a:xfrm>
            <a:off x="4671469" y="1737016"/>
            <a:ext cx="1308480" cy="1185770"/>
          </a:xfrm>
          <a:prstGeom prst="round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0"/>
          </a:p>
        </p:txBody>
      </p:sp>
      <p:sp>
        <p:nvSpPr>
          <p:cNvPr id="94" name="Rectangle 93">
            <a:extLst>
              <a:ext uri="{FF2B5EF4-FFF2-40B4-BE49-F238E27FC236}">
                <a16:creationId xmlns:a16="http://schemas.microsoft.com/office/drawing/2014/main" id="{52232568-A000-BDC5-0311-8BF2FDBB2B89}"/>
              </a:ext>
            </a:extLst>
          </p:cNvPr>
          <p:cNvSpPr/>
          <p:nvPr/>
        </p:nvSpPr>
        <p:spPr>
          <a:xfrm>
            <a:off x="1203375" y="3994021"/>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0</a:t>
            </a:r>
          </a:p>
        </p:txBody>
      </p:sp>
      <p:sp>
        <p:nvSpPr>
          <p:cNvPr id="95" name="Rectangle 94">
            <a:extLst>
              <a:ext uri="{FF2B5EF4-FFF2-40B4-BE49-F238E27FC236}">
                <a16:creationId xmlns:a16="http://schemas.microsoft.com/office/drawing/2014/main" id="{905C1C91-3269-B4E4-F283-BB7E707FB29B}"/>
              </a:ext>
            </a:extLst>
          </p:cNvPr>
          <p:cNvSpPr/>
          <p:nvPr/>
        </p:nvSpPr>
        <p:spPr>
          <a:xfrm>
            <a:off x="5979950" y="3994021"/>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2</a:t>
            </a:r>
          </a:p>
        </p:txBody>
      </p:sp>
      <p:sp>
        <p:nvSpPr>
          <p:cNvPr id="96" name="Rectangle 95">
            <a:extLst>
              <a:ext uri="{FF2B5EF4-FFF2-40B4-BE49-F238E27FC236}">
                <a16:creationId xmlns:a16="http://schemas.microsoft.com/office/drawing/2014/main" id="{BF9C9A6A-506F-6E22-64A2-1BB0226F9C94}"/>
              </a:ext>
            </a:extLst>
          </p:cNvPr>
          <p:cNvSpPr/>
          <p:nvPr/>
        </p:nvSpPr>
        <p:spPr>
          <a:xfrm>
            <a:off x="3596675" y="3994020"/>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1</a:t>
            </a:r>
          </a:p>
        </p:txBody>
      </p:sp>
      <p:sp>
        <p:nvSpPr>
          <p:cNvPr id="97" name="Rectangle 96">
            <a:extLst>
              <a:ext uri="{FF2B5EF4-FFF2-40B4-BE49-F238E27FC236}">
                <a16:creationId xmlns:a16="http://schemas.microsoft.com/office/drawing/2014/main" id="{8148C688-1C82-39BB-FD36-2533D426DB76}"/>
              </a:ext>
            </a:extLst>
          </p:cNvPr>
          <p:cNvSpPr/>
          <p:nvPr/>
        </p:nvSpPr>
        <p:spPr>
          <a:xfrm>
            <a:off x="8373249" y="3994020"/>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3</a:t>
            </a:r>
          </a:p>
        </p:txBody>
      </p:sp>
      <p:sp>
        <p:nvSpPr>
          <p:cNvPr id="98" name="TextBox 97">
            <a:extLst>
              <a:ext uri="{FF2B5EF4-FFF2-40B4-BE49-F238E27FC236}">
                <a16:creationId xmlns:a16="http://schemas.microsoft.com/office/drawing/2014/main" id="{2FFFD0E1-F771-BD6E-BC90-4CC99710C8F1}"/>
              </a:ext>
            </a:extLst>
          </p:cNvPr>
          <p:cNvSpPr txBox="1"/>
          <p:nvPr/>
        </p:nvSpPr>
        <p:spPr>
          <a:xfrm>
            <a:off x="6820168" y="4033062"/>
            <a:ext cx="652795"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40" dirty="0">
                <a:solidFill>
                  <a:srgbClr val="C00000"/>
                </a:solidFill>
                <a:latin typeface="Trebuchet MS" panose="020B0603020202020204" pitchFamily="34" charset="0"/>
              </a:rPr>
              <a:t>idle</a:t>
            </a:r>
          </a:p>
        </p:txBody>
      </p:sp>
      <p:sp>
        <p:nvSpPr>
          <p:cNvPr id="100" name="TextBox 99">
            <a:extLst>
              <a:ext uri="{FF2B5EF4-FFF2-40B4-BE49-F238E27FC236}">
                <a16:creationId xmlns:a16="http://schemas.microsoft.com/office/drawing/2014/main" id="{B5A35150-A470-06C5-616F-AA0E09CE1525}"/>
              </a:ext>
            </a:extLst>
          </p:cNvPr>
          <p:cNvSpPr txBox="1"/>
          <p:nvPr/>
        </p:nvSpPr>
        <p:spPr>
          <a:xfrm>
            <a:off x="9230859" y="4031860"/>
            <a:ext cx="652795"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40" dirty="0">
                <a:solidFill>
                  <a:srgbClr val="C00000"/>
                </a:solidFill>
                <a:latin typeface="Trebuchet MS" panose="020B0603020202020204" pitchFamily="34" charset="0"/>
              </a:rPr>
              <a:t>idle</a:t>
            </a:r>
          </a:p>
        </p:txBody>
      </p:sp>
      <p:sp>
        <p:nvSpPr>
          <p:cNvPr id="82" name="Rectangle 81">
            <a:extLst>
              <a:ext uri="{FF2B5EF4-FFF2-40B4-BE49-F238E27FC236}">
                <a16:creationId xmlns:a16="http://schemas.microsoft.com/office/drawing/2014/main" id="{500983F1-6CEA-F52C-5F1D-E806646BB875}"/>
              </a:ext>
            </a:extLst>
          </p:cNvPr>
          <p:cNvSpPr/>
          <p:nvPr/>
        </p:nvSpPr>
        <p:spPr>
          <a:xfrm>
            <a:off x="2218386" y="3994020"/>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4</a:t>
            </a:r>
          </a:p>
        </p:txBody>
      </p:sp>
      <p:sp>
        <p:nvSpPr>
          <p:cNvPr id="85" name="Rectangle 84">
            <a:extLst>
              <a:ext uri="{FF2B5EF4-FFF2-40B4-BE49-F238E27FC236}">
                <a16:creationId xmlns:a16="http://schemas.microsoft.com/office/drawing/2014/main" id="{CC71748E-907B-DD29-3CCB-66EA7837C6B8}"/>
              </a:ext>
            </a:extLst>
          </p:cNvPr>
          <p:cNvSpPr/>
          <p:nvPr/>
        </p:nvSpPr>
        <p:spPr>
          <a:xfrm>
            <a:off x="4611332" y="3992164"/>
            <a:ext cx="371139" cy="371139"/>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dirty="0">
                <a:solidFill>
                  <a:schemeClr val="bg1"/>
                </a:solidFill>
              </a:rPr>
              <a:t>5</a:t>
            </a:r>
          </a:p>
        </p:txBody>
      </p:sp>
    </p:spTree>
    <p:extLst>
      <p:ext uri="{BB962C8B-B14F-4D97-AF65-F5344CB8AC3E}">
        <p14:creationId xmlns:p14="http://schemas.microsoft.com/office/powerpoint/2010/main" val="612463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Single-Stream Execution</a:t>
            </a:r>
          </a:p>
        </p:txBody>
      </p:sp>
      <p:cxnSp>
        <p:nvCxnSpPr>
          <p:cNvPr id="47" name="Straight Arrow Connector 46">
            <a:extLst>
              <a:ext uri="{FF2B5EF4-FFF2-40B4-BE49-F238E27FC236}">
                <a16:creationId xmlns:a16="http://schemas.microsoft.com/office/drawing/2014/main" id="{81A41500-3266-4EB7-7607-3391C9713AEE}"/>
              </a:ext>
            </a:extLst>
          </p:cNvPr>
          <p:cNvCxnSpPr/>
          <p:nvPr/>
        </p:nvCxnSpPr>
        <p:spPr>
          <a:xfrm>
            <a:off x="6780574" y="3266798"/>
            <a:ext cx="742278" cy="0"/>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DB02083-5851-0FBF-2141-8CD695CCEA14}"/>
              </a:ext>
            </a:extLst>
          </p:cNvPr>
          <p:cNvSpPr txBox="1"/>
          <p:nvPr/>
        </p:nvSpPr>
        <p:spPr>
          <a:xfrm>
            <a:off x="6611143" y="3267145"/>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200" kern="1200" dirty="0">
                <a:solidFill>
                  <a:srgbClr val="000000"/>
                </a:solidFill>
                <a:latin typeface="Trebuchet MS" panose="020B0603020202020204" pitchFamily="34" charset="0"/>
              </a:rPr>
              <a:t>Tile N</a:t>
            </a:r>
          </a:p>
        </p:txBody>
      </p:sp>
      <p:cxnSp>
        <p:nvCxnSpPr>
          <p:cNvPr id="49" name="Straight Arrow Connector 48">
            <a:extLst>
              <a:ext uri="{FF2B5EF4-FFF2-40B4-BE49-F238E27FC236}">
                <a16:creationId xmlns:a16="http://schemas.microsoft.com/office/drawing/2014/main" id="{A01461BA-7F32-C9F5-57F9-BEB02D11154E}"/>
              </a:ext>
            </a:extLst>
          </p:cNvPr>
          <p:cNvCxnSpPr>
            <a:cxnSpLocks/>
          </p:cNvCxnSpPr>
          <p:nvPr/>
        </p:nvCxnSpPr>
        <p:spPr>
          <a:xfrm flipV="1">
            <a:off x="7643041" y="2056434"/>
            <a:ext cx="0" cy="1113417"/>
          </a:xfrm>
          <a:prstGeom prst="straightConnector1">
            <a:avLst/>
          </a:prstGeom>
          <a:ln>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01C7736-F4A2-E12C-2E52-D8971876F110}"/>
              </a:ext>
            </a:extLst>
          </p:cNvPr>
          <p:cNvSpPr txBox="1"/>
          <p:nvPr/>
        </p:nvSpPr>
        <p:spPr>
          <a:xfrm>
            <a:off x="7338856" y="2455887"/>
            <a:ext cx="1081144"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200" kern="1200" dirty="0">
                <a:solidFill>
                  <a:srgbClr val="000000"/>
                </a:solidFill>
                <a:latin typeface="Trebuchet MS" panose="020B0603020202020204" pitchFamily="34" charset="0"/>
              </a:rPr>
              <a:t>Tile M</a:t>
            </a:r>
          </a:p>
        </p:txBody>
      </p:sp>
      <p:grpSp>
        <p:nvGrpSpPr>
          <p:cNvPr id="51" name="Group 50">
            <a:extLst>
              <a:ext uri="{FF2B5EF4-FFF2-40B4-BE49-F238E27FC236}">
                <a16:creationId xmlns:a16="http://schemas.microsoft.com/office/drawing/2014/main" id="{D425281D-4A3B-7E8C-C5B6-08D25A3FE74B}"/>
              </a:ext>
            </a:extLst>
          </p:cNvPr>
          <p:cNvGrpSpPr/>
          <p:nvPr/>
        </p:nvGrpSpPr>
        <p:grpSpPr>
          <a:xfrm>
            <a:off x="2961161" y="1789450"/>
            <a:ext cx="1081144" cy="1028101"/>
            <a:chOff x="3913093" y="7080875"/>
            <a:chExt cx="1801906" cy="1713501"/>
          </a:xfrm>
        </p:grpSpPr>
        <p:grpSp>
          <p:nvGrpSpPr>
            <p:cNvPr id="52" name="Group 51">
              <a:extLst>
                <a:ext uri="{FF2B5EF4-FFF2-40B4-BE49-F238E27FC236}">
                  <a16:creationId xmlns:a16="http://schemas.microsoft.com/office/drawing/2014/main" id="{3164039E-1AC2-D299-E540-8867738B172D}"/>
                </a:ext>
              </a:extLst>
            </p:cNvPr>
            <p:cNvGrpSpPr/>
            <p:nvPr/>
          </p:nvGrpSpPr>
          <p:grpSpPr>
            <a:xfrm>
              <a:off x="4195481" y="7557246"/>
              <a:ext cx="1237131" cy="1237130"/>
              <a:chOff x="2111187" y="7261411"/>
              <a:chExt cx="1237131" cy="1237130"/>
            </a:xfrm>
          </p:grpSpPr>
          <p:sp>
            <p:nvSpPr>
              <p:cNvPr id="54" name="Rectangle 53">
                <a:extLst>
                  <a:ext uri="{FF2B5EF4-FFF2-40B4-BE49-F238E27FC236}">
                    <a16:creationId xmlns:a16="http://schemas.microsoft.com/office/drawing/2014/main" id="{B1224754-BD2D-1DFD-DA7F-49D54BF53DC4}"/>
                  </a:ext>
                </a:extLst>
              </p:cNvPr>
              <p:cNvSpPr/>
              <p:nvPr/>
            </p:nvSpPr>
            <p:spPr>
              <a:xfrm>
                <a:off x="2111188"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55" name="Rectangle 54">
                <a:extLst>
                  <a:ext uri="{FF2B5EF4-FFF2-40B4-BE49-F238E27FC236}">
                    <a16:creationId xmlns:a16="http://schemas.microsoft.com/office/drawing/2014/main" id="{1BF50194-C88D-2DD5-B7A9-6A33108DFF93}"/>
                  </a:ext>
                </a:extLst>
              </p:cNvPr>
              <p:cNvSpPr/>
              <p:nvPr/>
            </p:nvSpPr>
            <p:spPr>
              <a:xfrm>
                <a:off x="2111187"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56" name="Rectangle 55">
                <a:extLst>
                  <a:ext uri="{FF2B5EF4-FFF2-40B4-BE49-F238E27FC236}">
                    <a16:creationId xmlns:a16="http://schemas.microsoft.com/office/drawing/2014/main" id="{B0646FF6-7965-9D86-3B2B-3E99E12941E5}"/>
                  </a:ext>
                </a:extLst>
              </p:cNvPr>
              <p:cNvSpPr/>
              <p:nvPr/>
            </p:nvSpPr>
            <p:spPr>
              <a:xfrm>
                <a:off x="2729753" y="7261411"/>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57" name="Rectangle 56">
                <a:extLst>
                  <a:ext uri="{FF2B5EF4-FFF2-40B4-BE49-F238E27FC236}">
                    <a16:creationId xmlns:a16="http://schemas.microsoft.com/office/drawing/2014/main" id="{404A4F3A-D74E-4C20-E3FE-ABFE24D608D2}"/>
                  </a:ext>
                </a:extLst>
              </p:cNvPr>
              <p:cNvSpPr/>
              <p:nvPr/>
            </p:nvSpPr>
            <p:spPr>
              <a:xfrm>
                <a:off x="2729752" y="7879976"/>
                <a:ext cx="618565" cy="61856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grpSp>
        <p:sp>
          <p:nvSpPr>
            <p:cNvPr id="53" name="TextBox 52">
              <a:extLst>
                <a:ext uri="{FF2B5EF4-FFF2-40B4-BE49-F238E27FC236}">
                  <a16:creationId xmlns:a16="http://schemas.microsoft.com/office/drawing/2014/main" id="{0939977D-8464-A942-B8FE-9D9DF4714DD1}"/>
                </a:ext>
              </a:extLst>
            </p:cNvPr>
            <p:cNvSpPr txBox="1"/>
            <p:nvPr/>
          </p:nvSpPr>
          <p:spPr>
            <a:xfrm>
              <a:off x="3913093"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0</a:t>
              </a:r>
            </a:p>
          </p:txBody>
        </p:sp>
      </p:grpSp>
      <p:grpSp>
        <p:nvGrpSpPr>
          <p:cNvPr id="58" name="Group 57">
            <a:extLst>
              <a:ext uri="{FF2B5EF4-FFF2-40B4-BE49-F238E27FC236}">
                <a16:creationId xmlns:a16="http://schemas.microsoft.com/office/drawing/2014/main" id="{9A3C72FB-6965-FADB-73BD-8356A3ABF068}"/>
              </a:ext>
            </a:extLst>
          </p:cNvPr>
          <p:cNvGrpSpPr/>
          <p:nvPr/>
        </p:nvGrpSpPr>
        <p:grpSpPr>
          <a:xfrm>
            <a:off x="4770014" y="1789449"/>
            <a:ext cx="1113417" cy="1028101"/>
            <a:chOff x="7950023" y="2125849"/>
            <a:chExt cx="1855695" cy="1713501"/>
          </a:xfrm>
        </p:grpSpPr>
        <p:sp>
          <p:nvSpPr>
            <p:cNvPr id="59" name="TextBox 58">
              <a:extLst>
                <a:ext uri="{FF2B5EF4-FFF2-40B4-BE49-F238E27FC236}">
                  <a16:creationId xmlns:a16="http://schemas.microsoft.com/office/drawing/2014/main" id="{C1F15D54-5999-1228-1654-D9E5B4C826F5}"/>
                </a:ext>
              </a:extLst>
            </p:cNvPr>
            <p:cNvSpPr txBox="1"/>
            <p:nvPr/>
          </p:nvSpPr>
          <p:spPr>
            <a:xfrm>
              <a:off x="7976916" y="2125849"/>
              <a:ext cx="1801907"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1</a:t>
              </a:r>
            </a:p>
          </p:txBody>
        </p:sp>
        <p:grpSp>
          <p:nvGrpSpPr>
            <p:cNvPr id="60" name="Group 59">
              <a:extLst>
                <a:ext uri="{FF2B5EF4-FFF2-40B4-BE49-F238E27FC236}">
                  <a16:creationId xmlns:a16="http://schemas.microsoft.com/office/drawing/2014/main" id="{103F08EE-295B-F5D9-0972-EEBA6201EFAD}"/>
                </a:ext>
              </a:extLst>
            </p:cNvPr>
            <p:cNvGrpSpPr/>
            <p:nvPr/>
          </p:nvGrpSpPr>
          <p:grpSpPr>
            <a:xfrm>
              <a:off x="7950023" y="2602220"/>
              <a:ext cx="1855695" cy="1237130"/>
              <a:chOff x="7950023" y="2602220"/>
              <a:chExt cx="1855695" cy="1237130"/>
            </a:xfrm>
          </p:grpSpPr>
          <p:sp>
            <p:nvSpPr>
              <p:cNvPr id="61" name="Rectangle 60">
                <a:extLst>
                  <a:ext uri="{FF2B5EF4-FFF2-40B4-BE49-F238E27FC236}">
                    <a16:creationId xmlns:a16="http://schemas.microsoft.com/office/drawing/2014/main" id="{1E14F399-C5C8-63B3-DFB5-6799B363C26E}"/>
                  </a:ext>
                </a:extLst>
              </p:cNvPr>
              <p:cNvSpPr/>
              <p:nvPr/>
            </p:nvSpPr>
            <p:spPr>
              <a:xfrm>
                <a:off x="7950024"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62" name="Rectangle 61">
                <a:extLst>
                  <a:ext uri="{FF2B5EF4-FFF2-40B4-BE49-F238E27FC236}">
                    <a16:creationId xmlns:a16="http://schemas.microsoft.com/office/drawing/2014/main" id="{3F97BDA0-326E-53A1-4A1D-D4989DC9A88F}"/>
                  </a:ext>
                </a:extLst>
              </p:cNvPr>
              <p:cNvSpPr/>
              <p:nvPr/>
            </p:nvSpPr>
            <p:spPr>
              <a:xfrm>
                <a:off x="7950023"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63" name="Rectangle 62">
                <a:extLst>
                  <a:ext uri="{FF2B5EF4-FFF2-40B4-BE49-F238E27FC236}">
                    <a16:creationId xmlns:a16="http://schemas.microsoft.com/office/drawing/2014/main" id="{955AE365-6A34-F27A-DD20-FBF9918E21A6}"/>
                  </a:ext>
                </a:extLst>
              </p:cNvPr>
              <p:cNvSpPr/>
              <p:nvPr/>
            </p:nvSpPr>
            <p:spPr>
              <a:xfrm>
                <a:off x="8568589"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64" name="Rectangle 63">
                <a:extLst>
                  <a:ext uri="{FF2B5EF4-FFF2-40B4-BE49-F238E27FC236}">
                    <a16:creationId xmlns:a16="http://schemas.microsoft.com/office/drawing/2014/main" id="{7A7361F3-0327-9424-FBEB-746AB35222BF}"/>
                  </a:ext>
                </a:extLst>
              </p:cNvPr>
              <p:cNvSpPr/>
              <p:nvPr/>
            </p:nvSpPr>
            <p:spPr>
              <a:xfrm>
                <a:off x="8568588"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65" name="Rectangle 64">
                <a:extLst>
                  <a:ext uri="{FF2B5EF4-FFF2-40B4-BE49-F238E27FC236}">
                    <a16:creationId xmlns:a16="http://schemas.microsoft.com/office/drawing/2014/main" id="{39716220-A688-B005-06C1-6B6ADECF4C0A}"/>
                  </a:ext>
                </a:extLst>
              </p:cNvPr>
              <p:cNvSpPr/>
              <p:nvPr/>
            </p:nvSpPr>
            <p:spPr>
              <a:xfrm>
                <a:off x="9187153" y="2602220"/>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66" name="Rectangle 65">
                <a:extLst>
                  <a:ext uri="{FF2B5EF4-FFF2-40B4-BE49-F238E27FC236}">
                    <a16:creationId xmlns:a16="http://schemas.microsoft.com/office/drawing/2014/main" id="{FA293887-0070-A446-630B-781DB89CF744}"/>
                  </a:ext>
                </a:extLst>
              </p:cNvPr>
              <p:cNvSpPr/>
              <p:nvPr/>
            </p:nvSpPr>
            <p:spPr>
              <a:xfrm>
                <a:off x="9187152" y="3220785"/>
                <a:ext cx="618565" cy="618565"/>
              </a:xfrm>
              <a:prstGeom prst="rect">
                <a:avLst/>
              </a:prstGeom>
              <a:ln>
                <a:solidFill>
                  <a:schemeClr val="accent3">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67" name="Group 66">
            <a:extLst>
              <a:ext uri="{FF2B5EF4-FFF2-40B4-BE49-F238E27FC236}">
                <a16:creationId xmlns:a16="http://schemas.microsoft.com/office/drawing/2014/main" id="{15FA7B8C-42C5-AFD4-7324-B717FA148221}"/>
              </a:ext>
            </a:extLst>
          </p:cNvPr>
          <p:cNvGrpSpPr/>
          <p:nvPr/>
        </p:nvGrpSpPr>
        <p:grpSpPr>
          <a:xfrm>
            <a:off x="6611143" y="1789450"/>
            <a:ext cx="1081144" cy="1399240"/>
            <a:chOff x="8730129" y="7080875"/>
            <a:chExt cx="1801906" cy="2332066"/>
          </a:xfrm>
        </p:grpSpPr>
        <p:sp>
          <p:nvSpPr>
            <p:cNvPr id="68" name="TextBox 67">
              <a:extLst>
                <a:ext uri="{FF2B5EF4-FFF2-40B4-BE49-F238E27FC236}">
                  <a16:creationId xmlns:a16="http://schemas.microsoft.com/office/drawing/2014/main" id="{557A2374-C9B4-138B-DB6A-3FD7BAF7F167}"/>
                </a:ext>
              </a:extLst>
            </p:cNvPr>
            <p:cNvSpPr txBox="1"/>
            <p:nvPr/>
          </p:nvSpPr>
          <p:spPr>
            <a:xfrm>
              <a:off x="8730129" y="7080875"/>
              <a:ext cx="1801906" cy="4862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000000"/>
                  </a:solidFill>
                  <a:latin typeface="Trebuchet MS" panose="020B0603020202020204" pitchFamily="34" charset="0"/>
                </a:rPr>
                <a:t>GEMM 2</a:t>
              </a:r>
            </a:p>
          </p:txBody>
        </p:sp>
        <p:grpSp>
          <p:nvGrpSpPr>
            <p:cNvPr id="69" name="Group 68">
              <a:extLst>
                <a:ext uri="{FF2B5EF4-FFF2-40B4-BE49-F238E27FC236}">
                  <a16:creationId xmlns:a16="http://schemas.microsoft.com/office/drawing/2014/main" id="{FC632424-64A1-C436-5ACB-B8E008FCA716}"/>
                </a:ext>
              </a:extLst>
            </p:cNvPr>
            <p:cNvGrpSpPr/>
            <p:nvPr/>
          </p:nvGrpSpPr>
          <p:grpSpPr>
            <a:xfrm>
              <a:off x="9012514" y="7557246"/>
              <a:ext cx="1237134" cy="1855695"/>
              <a:chOff x="9012514" y="7557246"/>
              <a:chExt cx="1237134" cy="1855695"/>
            </a:xfrm>
          </p:grpSpPr>
          <p:sp>
            <p:nvSpPr>
              <p:cNvPr id="70" name="Rectangle 69">
                <a:extLst>
                  <a:ext uri="{FF2B5EF4-FFF2-40B4-BE49-F238E27FC236}">
                    <a16:creationId xmlns:a16="http://schemas.microsoft.com/office/drawing/2014/main" id="{64936CBE-3A19-1121-88DD-0FF0913FA90C}"/>
                  </a:ext>
                </a:extLst>
              </p:cNvPr>
              <p:cNvSpPr/>
              <p:nvPr/>
            </p:nvSpPr>
            <p:spPr>
              <a:xfrm>
                <a:off x="9012518"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71" name="Rectangle 70">
                <a:extLst>
                  <a:ext uri="{FF2B5EF4-FFF2-40B4-BE49-F238E27FC236}">
                    <a16:creationId xmlns:a16="http://schemas.microsoft.com/office/drawing/2014/main" id="{C023303D-17F0-6A2E-7AC4-71FCFEC68DD0}"/>
                  </a:ext>
                </a:extLst>
              </p:cNvPr>
              <p:cNvSpPr/>
              <p:nvPr/>
            </p:nvSpPr>
            <p:spPr>
              <a:xfrm>
                <a:off x="9012517"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72" name="Rectangle 71">
                <a:extLst>
                  <a:ext uri="{FF2B5EF4-FFF2-40B4-BE49-F238E27FC236}">
                    <a16:creationId xmlns:a16="http://schemas.microsoft.com/office/drawing/2014/main" id="{6E65ED93-242A-D888-33DE-898CC006075F}"/>
                  </a:ext>
                </a:extLst>
              </p:cNvPr>
              <p:cNvSpPr/>
              <p:nvPr/>
            </p:nvSpPr>
            <p:spPr>
              <a:xfrm>
                <a:off x="9631083" y="755724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73" name="Rectangle 72">
                <a:extLst>
                  <a:ext uri="{FF2B5EF4-FFF2-40B4-BE49-F238E27FC236}">
                    <a16:creationId xmlns:a16="http://schemas.microsoft.com/office/drawing/2014/main" id="{2CA38CC1-5FBA-4604-9574-7CC8E0983C25}"/>
                  </a:ext>
                </a:extLst>
              </p:cNvPr>
              <p:cNvSpPr/>
              <p:nvPr/>
            </p:nvSpPr>
            <p:spPr>
              <a:xfrm>
                <a:off x="9631082" y="8175811"/>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74" name="Rectangle 73">
                <a:extLst>
                  <a:ext uri="{FF2B5EF4-FFF2-40B4-BE49-F238E27FC236}">
                    <a16:creationId xmlns:a16="http://schemas.microsoft.com/office/drawing/2014/main" id="{B1DED891-40B9-E413-36D4-7D5DDC076CC9}"/>
                  </a:ext>
                </a:extLst>
              </p:cNvPr>
              <p:cNvSpPr/>
              <p:nvPr/>
            </p:nvSpPr>
            <p:spPr>
              <a:xfrm>
                <a:off x="9012514"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75" name="Rectangle 74">
                <a:extLst>
                  <a:ext uri="{FF2B5EF4-FFF2-40B4-BE49-F238E27FC236}">
                    <a16:creationId xmlns:a16="http://schemas.microsoft.com/office/drawing/2014/main" id="{499D11FB-40F1-4D50-B47A-F424FE0B9FD4}"/>
                  </a:ext>
                </a:extLst>
              </p:cNvPr>
              <p:cNvSpPr/>
              <p:nvPr/>
            </p:nvSpPr>
            <p:spPr>
              <a:xfrm>
                <a:off x="9631079" y="8794376"/>
                <a:ext cx="618565" cy="618565"/>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grpSp>
      </p:grpSp>
      <p:grpSp>
        <p:nvGrpSpPr>
          <p:cNvPr id="5" name="Group 4">
            <a:extLst>
              <a:ext uri="{FF2B5EF4-FFF2-40B4-BE49-F238E27FC236}">
                <a16:creationId xmlns:a16="http://schemas.microsoft.com/office/drawing/2014/main" id="{322D0E85-7B5B-38CD-B22B-83BAD52D7FEC}"/>
              </a:ext>
            </a:extLst>
          </p:cNvPr>
          <p:cNvGrpSpPr/>
          <p:nvPr/>
        </p:nvGrpSpPr>
        <p:grpSpPr>
          <a:xfrm>
            <a:off x="845190" y="4435184"/>
            <a:ext cx="9282421" cy="1154017"/>
            <a:chOff x="1073512" y="7391973"/>
            <a:chExt cx="15470702" cy="1923361"/>
          </a:xfrm>
        </p:grpSpPr>
        <p:sp>
          <p:nvSpPr>
            <p:cNvPr id="76" name="Rectangle: Rounded Corners 75">
              <a:extLst>
                <a:ext uri="{FF2B5EF4-FFF2-40B4-BE49-F238E27FC236}">
                  <a16:creationId xmlns:a16="http://schemas.microsoft.com/office/drawing/2014/main" id="{57B756D3-1284-8F94-8691-EF2C5DCC7CED}"/>
                </a:ext>
              </a:extLst>
            </p:cNvPr>
            <p:cNvSpPr/>
            <p:nvPr/>
          </p:nvSpPr>
          <p:spPr>
            <a:xfrm>
              <a:off x="1073512"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0</a:t>
              </a:r>
            </a:p>
          </p:txBody>
        </p:sp>
        <p:sp>
          <p:nvSpPr>
            <p:cNvPr id="79" name="Rectangle: Rounded Corners 78">
              <a:extLst>
                <a:ext uri="{FF2B5EF4-FFF2-40B4-BE49-F238E27FC236}">
                  <a16:creationId xmlns:a16="http://schemas.microsoft.com/office/drawing/2014/main" id="{8B72D4CF-831E-94DB-89B8-7539054EECC1}"/>
                </a:ext>
              </a:extLst>
            </p:cNvPr>
            <p:cNvSpPr/>
            <p:nvPr/>
          </p:nvSpPr>
          <p:spPr>
            <a:xfrm>
              <a:off x="5062345"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1</a:t>
              </a:r>
            </a:p>
          </p:txBody>
        </p:sp>
        <p:sp>
          <p:nvSpPr>
            <p:cNvPr id="84" name="Rectangle: Rounded Corners 83">
              <a:extLst>
                <a:ext uri="{FF2B5EF4-FFF2-40B4-BE49-F238E27FC236}">
                  <a16:creationId xmlns:a16="http://schemas.microsoft.com/office/drawing/2014/main" id="{7DCB1EAA-8031-4A70-1F66-357DFBCBD403}"/>
                </a:ext>
              </a:extLst>
            </p:cNvPr>
            <p:cNvSpPr/>
            <p:nvPr/>
          </p:nvSpPr>
          <p:spPr>
            <a:xfrm>
              <a:off x="9051177"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2</a:t>
              </a:r>
            </a:p>
          </p:txBody>
        </p:sp>
        <p:sp>
          <p:nvSpPr>
            <p:cNvPr id="89" name="Rectangle: Rounded Corners 88">
              <a:extLst>
                <a:ext uri="{FF2B5EF4-FFF2-40B4-BE49-F238E27FC236}">
                  <a16:creationId xmlns:a16="http://schemas.microsoft.com/office/drawing/2014/main" id="{9294D0EF-A864-4654-78BC-F354C7B69DEB}"/>
                </a:ext>
              </a:extLst>
            </p:cNvPr>
            <p:cNvSpPr/>
            <p:nvPr/>
          </p:nvSpPr>
          <p:spPr>
            <a:xfrm>
              <a:off x="13040011" y="7391973"/>
              <a:ext cx="3504203" cy="192336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2" fontAlgn="base">
                <a:spcBef>
                  <a:spcPct val="0"/>
                </a:spcBef>
                <a:spcAft>
                  <a:spcPct val="0"/>
                </a:spcAft>
                <a:buClrTx/>
              </a:pPr>
              <a:r>
                <a:rPr lang="en-US" sz="1680" kern="1200" dirty="0">
                  <a:solidFill>
                    <a:srgbClr val="FFFFFF"/>
                  </a:solidFill>
                  <a:latin typeface="Trebuchet MS"/>
                </a:rPr>
                <a:t>SM 3</a:t>
              </a:r>
            </a:p>
          </p:txBody>
        </p:sp>
      </p:grpSp>
      <p:sp>
        <p:nvSpPr>
          <p:cNvPr id="93" name="Rectangle: Rounded Corners 92">
            <a:extLst>
              <a:ext uri="{FF2B5EF4-FFF2-40B4-BE49-F238E27FC236}">
                <a16:creationId xmlns:a16="http://schemas.microsoft.com/office/drawing/2014/main" id="{7763A0F0-4986-0957-6892-A7ED19C1E1AE}"/>
              </a:ext>
            </a:extLst>
          </p:cNvPr>
          <p:cNvSpPr/>
          <p:nvPr/>
        </p:nvSpPr>
        <p:spPr>
          <a:xfrm>
            <a:off x="6683043" y="1737016"/>
            <a:ext cx="1511161" cy="1789006"/>
          </a:xfrm>
          <a:prstGeom prst="round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2" fontAlgn="base">
              <a:spcBef>
                <a:spcPct val="0"/>
              </a:spcBef>
              <a:spcAft>
                <a:spcPct val="0"/>
              </a:spcAft>
              <a:buClrTx/>
            </a:pPr>
            <a:endParaRPr lang="en-US" sz="1080" kern="1200">
              <a:solidFill>
                <a:srgbClr val="FFFFFF"/>
              </a:solidFill>
              <a:latin typeface="Trebuchet MS"/>
            </a:endParaRPr>
          </a:p>
        </p:txBody>
      </p:sp>
      <p:sp>
        <p:nvSpPr>
          <p:cNvPr id="94" name="Rectangle 93">
            <a:extLst>
              <a:ext uri="{FF2B5EF4-FFF2-40B4-BE49-F238E27FC236}">
                <a16:creationId xmlns:a16="http://schemas.microsoft.com/office/drawing/2014/main" id="{52232568-A000-BDC5-0311-8BF2FDBB2B89}"/>
              </a:ext>
            </a:extLst>
          </p:cNvPr>
          <p:cNvSpPr/>
          <p:nvPr/>
        </p:nvSpPr>
        <p:spPr>
          <a:xfrm>
            <a:off x="1203375" y="3994021"/>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0</a:t>
            </a:r>
          </a:p>
        </p:txBody>
      </p:sp>
      <p:sp>
        <p:nvSpPr>
          <p:cNvPr id="95" name="Rectangle 94">
            <a:extLst>
              <a:ext uri="{FF2B5EF4-FFF2-40B4-BE49-F238E27FC236}">
                <a16:creationId xmlns:a16="http://schemas.microsoft.com/office/drawing/2014/main" id="{905C1C91-3269-B4E4-F283-BB7E707FB29B}"/>
              </a:ext>
            </a:extLst>
          </p:cNvPr>
          <p:cNvSpPr/>
          <p:nvPr/>
        </p:nvSpPr>
        <p:spPr>
          <a:xfrm>
            <a:off x="5979950" y="3994021"/>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2</a:t>
            </a:r>
          </a:p>
        </p:txBody>
      </p:sp>
      <p:sp>
        <p:nvSpPr>
          <p:cNvPr id="96" name="Rectangle 95">
            <a:extLst>
              <a:ext uri="{FF2B5EF4-FFF2-40B4-BE49-F238E27FC236}">
                <a16:creationId xmlns:a16="http://schemas.microsoft.com/office/drawing/2014/main" id="{BF9C9A6A-506F-6E22-64A2-1BB0226F9C94}"/>
              </a:ext>
            </a:extLst>
          </p:cNvPr>
          <p:cNvSpPr/>
          <p:nvPr/>
        </p:nvSpPr>
        <p:spPr>
          <a:xfrm>
            <a:off x="3596675" y="399402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1</a:t>
            </a:r>
          </a:p>
        </p:txBody>
      </p:sp>
      <p:sp>
        <p:nvSpPr>
          <p:cNvPr id="97" name="Rectangle 96">
            <a:extLst>
              <a:ext uri="{FF2B5EF4-FFF2-40B4-BE49-F238E27FC236}">
                <a16:creationId xmlns:a16="http://schemas.microsoft.com/office/drawing/2014/main" id="{8148C688-1C82-39BB-FD36-2533D426DB76}"/>
              </a:ext>
            </a:extLst>
          </p:cNvPr>
          <p:cNvSpPr/>
          <p:nvPr/>
        </p:nvSpPr>
        <p:spPr>
          <a:xfrm>
            <a:off x="8373249" y="399402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3</a:t>
            </a:r>
          </a:p>
        </p:txBody>
      </p:sp>
      <p:sp>
        <p:nvSpPr>
          <p:cNvPr id="98" name="TextBox 97">
            <a:extLst>
              <a:ext uri="{FF2B5EF4-FFF2-40B4-BE49-F238E27FC236}">
                <a16:creationId xmlns:a16="http://schemas.microsoft.com/office/drawing/2014/main" id="{2FFFD0E1-F771-BD6E-BC90-4CC99710C8F1}"/>
              </a:ext>
            </a:extLst>
          </p:cNvPr>
          <p:cNvSpPr txBox="1"/>
          <p:nvPr/>
        </p:nvSpPr>
        <p:spPr>
          <a:xfrm>
            <a:off x="6820168" y="4033062"/>
            <a:ext cx="652795"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C00000"/>
                </a:solidFill>
                <a:latin typeface="Trebuchet MS" panose="020B0603020202020204" pitchFamily="34" charset="0"/>
              </a:rPr>
              <a:t>idle</a:t>
            </a:r>
          </a:p>
        </p:txBody>
      </p:sp>
      <p:sp>
        <p:nvSpPr>
          <p:cNvPr id="100" name="TextBox 99">
            <a:extLst>
              <a:ext uri="{FF2B5EF4-FFF2-40B4-BE49-F238E27FC236}">
                <a16:creationId xmlns:a16="http://schemas.microsoft.com/office/drawing/2014/main" id="{B5A35150-A470-06C5-616F-AA0E09CE1525}"/>
              </a:ext>
            </a:extLst>
          </p:cNvPr>
          <p:cNvSpPr txBox="1"/>
          <p:nvPr/>
        </p:nvSpPr>
        <p:spPr>
          <a:xfrm>
            <a:off x="9230859" y="4031860"/>
            <a:ext cx="652795" cy="2917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82" fontAlgn="base">
              <a:lnSpc>
                <a:spcPct val="90000"/>
              </a:lnSpc>
              <a:spcBef>
                <a:spcPct val="0"/>
              </a:spcBef>
              <a:spcAft>
                <a:spcPct val="0"/>
              </a:spcAft>
              <a:buClrTx/>
            </a:pPr>
            <a:r>
              <a:rPr lang="en-US" sz="1440" kern="1200" dirty="0">
                <a:solidFill>
                  <a:srgbClr val="C00000"/>
                </a:solidFill>
                <a:latin typeface="Trebuchet MS" panose="020B0603020202020204" pitchFamily="34" charset="0"/>
              </a:rPr>
              <a:t>idle</a:t>
            </a:r>
          </a:p>
        </p:txBody>
      </p:sp>
      <p:sp>
        <p:nvSpPr>
          <p:cNvPr id="82" name="Rectangle 81">
            <a:extLst>
              <a:ext uri="{FF2B5EF4-FFF2-40B4-BE49-F238E27FC236}">
                <a16:creationId xmlns:a16="http://schemas.microsoft.com/office/drawing/2014/main" id="{500983F1-6CEA-F52C-5F1D-E806646BB875}"/>
              </a:ext>
            </a:extLst>
          </p:cNvPr>
          <p:cNvSpPr/>
          <p:nvPr/>
        </p:nvSpPr>
        <p:spPr>
          <a:xfrm>
            <a:off x="2218386" y="3994020"/>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4</a:t>
            </a:r>
          </a:p>
        </p:txBody>
      </p:sp>
      <p:sp>
        <p:nvSpPr>
          <p:cNvPr id="85" name="Rectangle 84">
            <a:extLst>
              <a:ext uri="{FF2B5EF4-FFF2-40B4-BE49-F238E27FC236}">
                <a16:creationId xmlns:a16="http://schemas.microsoft.com/office/drawing/2014/main" id="{CC71748E-907B-DD29-3CCB-66EA7837C6B8}"/>
              </a:ext>
            </a:extLst>
          </p:cNvPr>
          <p:cNvSpPr/>
          <p:nvPr/>
        </p:nvSpPr>
        <p:spPr>
          <a:xfrm>
            <a:off x="4611332" y="3992164"/>
            <a:ext cx="371139" cy="371139"/>
          </a:xfrm>
          <a:prstGeom prst="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2" fontAlgn="base">
              <a:spcBef>
                <a:spcPct val="0"/>
              </a:spcBef>
              <a:spcAft>
                <a:spcPct val="0"/>
              </a:spcAft>
              <a:buClrTx/>
            </a:pPr>
            <a:r>
              <a:rPr lang="en-US" sz="1440" kern="1200" dirty="0">
                <a:solidFill>
                  <a:srgbClr val="000000"/>
                </a:solidFill>
                <a:latin typeface="Trebuchet MS"/>
              </a:rPr>
              <a:t>5</a:t>
            </a:r>
          </a:p>
        </p:txBody>
      </p:sp>
    </p:spTree>
    <p:extLst>
      <p:ext uri="{BB962C8B-B14F-4D97-AF65-F5344CB8AC3E}">
        <p14:creationId xmlns:p14="http://schemas.microsoft.com/office/powerpoint/2010/main" val="380023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2884175" y="1547825"/>
            <a:ext cx="5204450" cy="1737225"/>
          </a:xfrm>
          <a:prstGeom prst="rect">
            <a:avLst/>
          </a:prstGeom>
          <a:noFill/>
          <a:ln>
            <a:noFill/>
          </a:ln>
        </p:spPr>
      </p:pic>
      <p:pic>
        <p:nvPicPr>
          <p:cNvPr id="106" name="Google Shape;106;p20"/>
          <p:cNvPicPr preferRelativeResize="0"/>
          <p:nvPr/>
        </p:nvPicPr>
        <p:blipFill>
          <a:blip r:embed="rId4">
            <a:alphaModFix/>
          </a:blip>
          <a:stretch>
            <a:fillRect/>
          </a:stretch>
        </p:blipFill>
        <p:spPr>
          <a:xfrm>
            <a:off x="1962587" y="4642343"/>
            <a:ext cx="7047625" cy="809632"/>
          </a:xfrm>
          <a:prstGeom prst="rect">
            <a:avLst/>
          </a:prstGeom>
          <a:noFill/>
          <a:ln>
            <a:noFill/>
          </a:ln>
        </p:spPr>
      </p:pic>
      <p:pic>
        <p:nvPicPr>
          <p:cNvPr id="107" name="Google Shape;107;p20"/>
          <p:cNvPicPr preferRelativeResize="0"/>
          <p:nvPr/>
        </p:nvPicPr>
        <p:blipFill>
          <a:blip r:embed="rId5">
            <a:alphaModFix/>
          </a:blip>
          <a:stretch>
            <a:fillRect/>
          </a:stretch>
        </p:blipFill>
        <p:spPr>
          <a:xfrm>
            <a:off x="2005308" y="4282756"/>
            <a:ext cx="6962194" cy="299363"/>
          </a:xfrm>
          <a:prstGeom prst="rect">
            <a:avLst/>
          </a:prstGeom>
          <a:noFill/>
          <a:ln>
            <a:noFill/>
          </a:ln>
        </p:spPr>
      </p:pic>
      <p:pic>
        <p:nvPicPr>
          <p:cNvPr id="108" name="Google Shape;108;p20"/>
          <p:cNvPicPr preferRelativeResize="0"/>
          <p:nvPr/>
        </p:nvPicPr>
        <p:blipFill>
          <a:blip r:embed="rId6">
            <a:alphaModFix/>
          </a:blip>
          <a:stretch>
            <a:fillRect/>
          </a:stretch>
        </p:blipFill>
        <p:spPr>
          <a:xfrm>
            <a:off x="2005318" y="3886225"/>
            <a:ext cx="6962185" cy="296471"/>
          </a:xfrm>
          <a:prstGeom prst="rect">
            <a:avLst/>
          </a:prstGeom>
          <a:noFill/>
          <a:ln>
            <a:noFill/>
          </a:ln>
        </p:spPr>
      </p:pic>
      <p:pic>
        <p:nvPicPr>
          <p:cNvPr id="109" name="Google Shape;109;p20"/>
          <p:cNvPicPr preferRelativeResize="0"/>
          <p:nvPr/>
        </p:nvPicPr>
        <p:blipFill>
          <a:blip r:embed="rId7">
            <a:alphaModFix/>
          </a:blip>
          <a:stretch>
            <a:fillRect/>
          </a:stretch>
        </p:blipFill>
        <p:spPr>
          <a:xfrm>
            <a:off x="2005313" y="3489800"/>
            <a:ext cx="6962174" cy="296375"/>
          </a:xfrm>
          <a:prstGeom prst="rect">
            <a:avLst/>
          </a:prstGeom>
          <a:noFill/>
          <a:ln>
            <a:noFill/>
          </a:ln>
        </p:spPr>
      </p:pic>
      <p:sp>
        <p:nvSpPr>
          <p:cNvPr id="4" name="Title 3">
            <a:extLst>
              <a:ext uri="{FF2B5EF4-FFF2-40B4-BE49-F238E27FC236}">
                <a16:creationId xmlns:a16="http://schemas.microsoft.com/office/drawing/2014/main" id="{33EC28E2-AC03-0FD7-B832-9E9FE7DFCDEC}"/>
              </a:ext>
            </a:extLst>
          </p:cNvPr>
          <p:cNvSpPr>
            <a:spLocks noGrp="1"/>
          </p:cNvSpPr>
          <p:nvPr>
            <p:ph type="title"/>
          </p:nvPr>
        </p:nvSpPr>
        <p:spPr/>
        <p:txBody>
          <a:bodyPr/>
          <a:lstStyle/>
          <a:p>
            <a:r>
              <a:rPr lang="en-US" dirty="0"/>
              <a:t>SINGLE-STREAM EXECUTION</a:t>
            </a:r>
          </a:p>
        </p:txBody>
      </p:sp>
    </p:spTree>
  </p:cSld>
  <p:clrMapOvr>
    <a:masterClrMapping/>
  </p:clrMapOvr>
</p:sld>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 id="{C155199A-4051-4077-9B61-8C08366C575E}" vid="{EE00D7B2-1BCD-4A56-BF5E-EA419BCB5B5D}"/>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621437D814404B9AB5E7FB2711FD4F" ma:contentTypeVersion="17" ma:contentTypeDescription="Create a new document." ma:contentTypeScope="" ma:versionID="6379d700af0da513cb4e04b62d94a6ca">
  <xsd:schema xmlns:xsd="http://www.w3.org/2001/XMLSchema" xmlns:xs="http://www.w3.org/2001/XMLSchema" xmlns:p="http://schemas.microsoft.com/office/2006/metadata/properties" xmlns:ns3="8ee36e5e-b310-4c28-b892-be2afed01acd" xmlns:ns4="83bd42e9-548b-4e20-ab5f-6541fa1fb1df" targetNamespace="http://schemas.microsoft.com/office/2006/metadata/properties" ma:root="true" ma:fieldsID="f602de1d8b2a54395e08721216abc97b" ns3:_="" ns4:_="">
    <xsd:import namespace="8ee36e5e-b310-4c28-b892-be2afed01acd"/>
    <xsd:import namespace="83bd42e9-548b-4e20-ab5f-6541fa1fb1d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e36e5e-b310-4c28-b892-be2afed01ac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3bd42e9-548b-4e20-ab5f-6541fa1fb1d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3bd42e9-548b-4e20-ab5f-6541fa1fb1df" xsi:nil="true"/>
  </documentManagement>
</p:properties>
</file>

<file path=customXml/itemProps1.xml><?xml version="1.0" encoding="utf-8"?>
<ds:datastoreItem xmlns:ds="http://schemas.openxmlformats.org/officeDocument/2006/customXml" ds:itemID="{8B570AC5-2181-4E77-8D7C-3FAE538A3894}">
  <ds:schemaRefs>
    <ds:schemaRef ds:uri="83bd42e9-548b-4e20-ab5f-6541fa1fb1df"/>
    <ds:schemaRef ds:uri="8ee36e5e-b310-4c28-b892-be2afed01a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4AAED3C-50F7-498F-87E1-01B10C55B3C5}">
  <ds:schemaRefs>
    <ds:schemaRef ds:uri="http://schemas.microsoft.com/sharepoint/v3/contenttype/forms"/>
  </ds:schemaRefs>
</ds:datastoreItem>
</file>

<file path=customXml/itemProps3.xml><?xml version="1.0" encoding="utf-8"?>
<ds:datastoreItem xmlns:ds="http://schemas.openxmlformats.org/officeDocument/2006/customXml" ds:itemID="{8F18D509-7ADD-4E1A-86FD-F7918C39D3C6}">
  <ds:schemaRefs>
    <ds:schemaRef ds:uri="http://purl.org/dc/terms/"/>
    <ds:schemaRef ds:uri="83bd42e9-548b-4e20-ab5f-6541fa1fb1df"/>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8ee36e5e-b310-4c28-b892-be2afed01ac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1344</Words>
  <Application>Microsoft Office PowerPoint</Application>
  <PresentationFormat>Custom</PresentationFormat>
  <Paragraphs>385</Paragraphs>
  <Slides>19</Slides>
  <Notes>14</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Century Gothic</vt:lpstr>
      <vt:lpstr>Roboto</vt:lpstr>
      <vt:lpstr>Segoe UI</vt:lpstr>
      <vt:lpstr>Wingdings</vt:lpstr>
      <vt:lpstr>Consolas</vt:lpstr>
      <vt:lpstr>Courier New</vt:lpstr>
      <vt:lpstr>Trebuchet MS</vt:lpstr>
      <vt:lpstr>Noto Sans Symbols</vt:lpstr>
      <vt:lpstr>Title &amp; Bullet</vt:lpstr>
      <vt:lpstr>1_Title &amp; Bullet</vt:lpstr>
      <vt:lpstr>Grouped GEMM in Triton</vt:lpstr>
      <vt:lpstr>Overview</vt:lpstr>
      <vt:lpstr>CUTLASS Grouped GEMM adoption</vt:lpstr>
      <vt:lpstr>Motivation: MULTI GEMM</vt:lpstr>
      <vt:lpstr>Single-Stream Execution</vt:lpstr>
      <vt:lpstr>Single-Stream Execution</vt:lpstr>
      <vt:lpstr>Background: Single-Stream Execution</vt:lpstr>
      <vt:lpstr>Single-Stream Execution</vt:lpstr>
      <vt:lpstr>SINGLE-STREAM EXECUTION</vt:lpstr>
      <vt:lpstr>Grouped GEMM</vt:lpstr>
      <vt:lpstr>Grouped GEMM</vt:lpstr>
      <vt:lpstr>Advantages of Grouped GEMM</vt:lpstr>
      <vt:lpstr>Alternatives to Grouped GEMM</vt:lpstr>
      <vt:lpstr>Triton Implementation</vt:lpstr>
      <vt:lpstr>Triton Implementation</vt:lpstr>
      <vt:lpstr>Performance on A8000</vt:lpstr>
      <vt:lpstr>Conclusion</vt:lpstr>
      <vt:lpstr>Triton Implementation</vt:lpstr>
      <vt:lpstr>Triton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Grouped GEMM</dc:title>
  <cp:lastModifiedBy>Vinod Grover</cp:lastModifiedBy>
  <cp:revision>2</cp:revision>
  <dcterms:modified xsi:type="dcterms:W3CDTF">2023-09-19T14:49:56Z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0x0101000F621437D814404B9AB5E7FB2711FD4F</vt:lpwstr>
  </property>
</Properties>
</file>